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78" r:id="rId2"/>
    <p:sldId id="256" r:id="rId3"/>
    <p:sldId id="269" r:id="rId4"/>
    <p:sldId id="257" r:id="rId5"/>
    <p:sldId id="264" r:id="rId6"/>
    <p:sldId id="258" r:id="rId7"/>
    <p:sldId id="260" r:id="rId8"/>
    <p:sldId id="265" r:id="rId9"/>
    <p:sldId id="276" r:id="rId10"/>
    <p:sldId id="261" r:id="rId11"/>
    <p:sldId id="270" r:id="rId12"/>
    <p:sldId id="266" r:id="rId13"/>
    <p:sldId id="267" r:id="rId14"/>
    <p:sldId id="262" r:id="rId15"/>
    <p:sldId id="263" r:id="rId16"/>
    <p:sldId id="268" r:id="rId17"/>
    <p:sldId id="271" r:id="rId18"/>
    <p:sldId id="272" r:id="rId19"/>
    <p:sldId id="273" r:id="rId20"/>
    <p:sldId id="274" r:id="rId21"/>
    <p:sldId id="27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D3A7B-6DC1-4B4C-B1A4-2BBDFDAD2064}" type="datetimeFigureOut">
              <a:rPr lang="en-US" smtClean="0"/>
              <a:t>1/30/2024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5C787-8B8E-48AE-AA5C-71BE6A5D6207}" type="slidenum">
              <a:rPr lang="en-US" smtClean="0"/>
              <a:t>‹#›</a:t>
            </a:fld>
            <a:endParaRPr lang="en-US"/>
          </a:p>
        </p:txBody>
      </p:sp>
    </p:spTree>
    <p:extLst>
      <p:ext uri="{BB962C8B-B14F-4D97-AF65-F5344CB8AC3E}">
        <p14:creationId xmlns:p14="http://schemas.microsoft.com/office/powerpoint/2010/main" val="325148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5C787-8B8E-48AE-AA5C-71BE6A5D6207}" type="slidenum">
              <a:rPr lang="en-US" smtClean="0"/>
              <a:t>15</a:t>
            </a:fld>
            <a:endParaRPr lang="en-US"/>
          </a:p>
        </p:txBody>
      </p:sp>
    </p:spTree>
    <p:extLst>
      <p:ext uri="{BB962C8B-B14F-4D97-AF65-F5344CB8AC3E}">
        <p14:creationId xmlns:p14="http://schemas.microsoft.com/office/powerpoint/2010/main" val="631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C2D0C7F-4FFE-406C-B195-1B90721082E5}" type="datetimeFigureOut">
              <a:rPr lang="en-US" smtClean="0"/>
              <a:t>1/30/2024</a:t>
            </a:fld>
            <a:endParaRPr lang="en-US"/>
          </a:p>
        </p:txBody>
      </p:sp>
      <p:sp>
        <p:nvSpPr>
          <p:cNvPr id="8" name="Slide Number Placeholder 7"/>
          <p:cNvSpPr>
            <a:spLocks noGrp="1"/>
          </p:cNvSpPr>
          <p:nvPr>
            <p:ph type="sldNum" sz="quarter" idx="11"/>
          </p:nvPr>
        </p:nvSpPr>
        <p:spPr/>
        <p:txBody>
          <a:bodyPr/>
          <a:lstStyle/>
          <a:p>
            <a:fld id="{6A200BA3-1DCB-4BD3-9AD3-05BC91F446F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D0C7F-4FFE-406C-B195-1B90721082E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D0C7F-4FFE-406C-B195-1B90721082E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C2D0C7F-4FFE-406C-B195-1B90721082E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D0C7F-4FFE-406C-B195-1B90721082E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00BA3-1DCB-4BD3-9AD3-05BC91F446F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C2D0C7F-4FFE-406C-B195-1B90721082E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00BA3-1DCB-4BD3-9AD3-05BC91F446F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C2D0C7F-4FFE-406C-B195-1B90721082E5}"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00BA3-1DCB-4BD3-9AD3-05BC91F446F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2D0C7F-4FFE-406C-B195-1B90721082E5}"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D0C7F-4FFE-406C-B195-1B90721082E5}"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D0C7F-4FFE-406C-B195-1B90721082E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D0C7F-4FFE-406C-B195-1B90721082E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00BA3-1DCB-4BD3-9AD3-05BC91F446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C2D0C7F-4FFE-406C-B195-1B90721082E5}" type="datetimeFigureOut">
              <a:rPr lang="en-US" smtClean="0"/>
              <a:t>1/30/2024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A200BA3-1DCB-4BD3-9AD3-05BC91F446F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kenanaonline.com/users/gafrdlibrary/tags/183571/post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kenanaonline.com/users/gafrdlibrary/tags/168085/post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kenanaonline.com/users/gafrdlibrary/tags/183578/post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818" y="228600"/>
            <a:ext cx="8915400" cy="1752600"/>
          </a:xfrm>
        </p:spPr>
        <p:txBody>
          <a:bodyPr>
            <a:noAutofit/>
          </a:bodyPr>
          <a:lstStyle/>
          <a:p>
            <a:pPr rtl="1"/>
            <a:r>
              <a:rPr lang="ar-IQ" sz="5400" b="1" dirty="0" smtClean="0">
                <a:solidFill>
                  <a:srgbClr val="FF0000"/>
                </a:solidFill>
              </a:rPr>
              <a:t>روبيان المياه العذبة</a:t>
            </a:r>
          </a:p>
          <a:p>
            <a:pPr rtl="1"/>
            <a:r>
              <a:rPr lang="en-US" sz="5400" dirty="0" smtClean="0">
                <a:solidFill>
                  <a:srgbClr val="FF0000"/>
                </a:solidFill>
              </a:rPr>
              <a:t>Macro brachium </a:t>
            </a:r>
            <a:r>
              <a:rPr lang="en-US" sz="5400" dirty="0" err="1" smtClean="0">
                <a:solidFill>
                  <a:srgbClr val="FF0000"/>
                </a:solidFill>
                <a:latin typeface="Arabic Transparent"/>
                <a:ea typeface="Times New Roman"/>
                <a:cs typeface="Khalid Art bold"/>
              </a:rPr>
              <a:t>rosenbergii</a:t>
            </a:r>
            <a:endParaRPr lang="en-US" sz="5400" dirty="0" smtClean="0">
              <a:solidFill>
                <a:srgbClr val="FF0000"/>
              </a:solidFill>
              <a:latin typeface="Arabic Transparent"/>
              <a:ea typeface="Times New Roman"/>
              <a:cs typeface="Khalid Art bold"/>
            </a:endParaRPr>
          </a:p>
          <a:p>
            <a:pPr rtl="1"/>
            <a:r>
              <a:rPr lang="ar-IQ" sz="4000" dirty="0" smtClean="0">
                <a:solidFill>
                  <a:srgbClr val="FF0000"/>
                </a:solidFill>
                <a:latin typeface="Arabic Transparent"/>
                <a:cs typeface="Khalid Art bold"/>
              </a:rPr>
              <a:t>اعداد</a:t>
            </a:r>
          </a:p>
          <a:p>
            <a:pPr rtl="1"/>
            <a:r>
              <a:rPr lang="ar-IQ" sz="4000" dirty="0" smtClean="0">
                <a:solidFill>
                  <a:srgbClr val="FF0000"/>
                </a:solidFill>
                <a:latin typeface="Arabic Transparent"/>
                <a:cs typeface="Khalid Art bold"/>
              </a:rPr>
              <a:t>الدكتور صادق جواد محمد</a:t>
            </a:r>
          </a:p>
          <a:p>
            <a:pPr rtl="1"/>
            <a:r>
              <a:rPr lang="ar-IQ" sz="4000" dirty="0" smtClean="0">
                <a:solidFill>
                  <a:srgbClr val="FF0000"/>
                </a:solidFill>
                <a:latin typeface="Arabic Transparent"/>
                <a:cs typeface="Khalid Art bold"/>
              </a:rPr>
              <a:t>وحدة الاستزراع المائي </a:t>
            </a:r>
          </a:p>
          <a:p>
            <a:pPr rtl="1"/>
            <a:r>
              <a:rPr lang="ar-IQ" sz="4000" dirty="0" smtClean="0">
                <a:solidFill>
                  <a:srgbClr val="FF0000"/>
                </a:solidFill>
                <a:latin typeface="Arabic Transparent"/>
                <a:cs typeface="Khalid Art bold"/>
              </a:rPr>
              <a:t>كلية الزراعة - جامعة البصرة</a:t>
            </a:r>
            <a:endParaRPr lang="en-US" sz="4000" dirty="0">
              <a:solidFill>
                <a:srgbClr val="FF0000"/>
              </a:solidFill>
            </a:endParaRPr>
          </a:p>
        </p:txBody>
      </p:sp>
    </p:spTree>
    <p:extLst>
      <p:ext uri="{BB962C8B-B14F-4D97-AF65-F5344CB8AC3E}">
        <p14:creationId xmlns:p14="http://schemas.microsoft.com/office/powerpoint/2010/main" val="10076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763000" cy="3200400"/>
          </a:xfrm>
        </p:spPr>
        <p:txBody>
          <a:bodyPr>
            <a:noAutofit/>
          </a:bodyPr>
          <a:lstStyle/>
          <a:p>
            <a:pPr algn="justLow" rtl="1"/>
            <a:r>
              <a:rPr lang="ar-SA" sz="4000" dirty="0" smtClean="0">
                <a:solidFill>
                  <a:srgbClr val="222222"/>
                </a:solidFill>
                <a:effectLst/>
                <a:ea typeface="Times New Roman"/>
                <a:cs typeface="Khalid Art bold"/>
              </a:rPr>
              <a:t>وضع الحيوانات المنوية من الذكر يمكن أن يتم في أي وقت حيث يقذف الذكر الحيوانات المنوية في صورة كتلة جيلاتينية في تجويف بين أرجل المشي خلف الفتحات التناسلية للأنث</a:t>
            </a:r>
            <a:r>
              <a:rPr lang="ar-IQ" sz="4000" dirty="0" smtClean="0">
                <a:solidFill>
                  <a:srgbClr val="222222"/>
                </a:solidFill>
                <a:effectLst/>
                <a:ea typeface="Times New Roman"/>
                <a:cs typeface="Khalid Art bold"/>
              </a:rPr>
              <a:t>ى</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8839200" cy="339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7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686800" cy="6400800"/>
          </a:xfrm>
        </p:spPr>
        <p:txBody>
          <a:bodyPr>
            <a:normAutofit/>
          </a:bodyPr>
          <a:lstStyle/>
          <a:p>
            <a:pPr algn="justLow" rtl="1"/>
            <a:r>
              <a:rPr lang="ar-SA" dirty="0">
                <a:solidFill>
                  <a:srgbClr val="222222"/>
                </a:solidFill>
                <a:latin typeface="Arabic Transparent"/>
                <a:ea typeface="Times New Roman"/>
                <a:cs typeface="Khalid Art bold"/>
              </a:rPr>
              <a:t>الهدف من هذه الوحدة هو اكتمال نضج الأمهات حتى يمكن نقلها بعد ذلك إلي خزانات التبويض ، والمستلزمات الأساسية لهذه المرحلة تتطلب توفير عدد 10 أحواض خرسانية بمقاسات ( 8 × 3 × 1 متر ) ومستوي عمق المياه داخل هذه الأحواض في حدود 0.8 متر </a:t>
            </a:r>
            <a:r>
              <a:rPr lang="ar-SA" dirty="0" smtClean="0">
                <a:solidFill>
                  <a:srgbClr val="222222"/>
                </a:solidFill>
                <a:latin typeface="Arabic Transparent"/>
                <a:ea typeface="Times New Roman"/>
                <a:cs typeface="Khalid Art bold"/>
              </a:rPr>
              <a:t>م</a:t>
            </a:r>
            <a:r>
              <a:rPr lang="ar-IQ" dirty="0" smtClean="0">
                <a:solidFill>
                  <a:srgbClr val="222222"/>
                </a:solidFill>
                <a:latin typeface="Arabic Transparent"/>
                <a:ea typeface="Times New Roman"/>
                <a:cs typeface="Khalid Art bold"/>
              </a:rPr>
              <a:t>رب</a:t>
            </a:r>
            <a:r>
              <a:rPr lang="ar-SA" dirty="0" smtClean="0">
                <a:solidFill>
                  <a:srgbClr val="222222"/>
                </a:solidFill>
                <a:latin typeface="Arabic Transparent"/>
                <a:ea typeface="Times New Roman"/>
                <a:cs typeface="Khalid Art bold"/>
              </a:rPr>
              <a:t>ع </a:t>
            </a:r>
            <a:r>
              <a:rPr lang="ar-SA" dirty="0">
                <a:solidFill>
                  <a:srgbClr val="222222"/>
                </a:solidFill>
                <a:latin typeface="Arabic Transparent"/>
                <a:ea typeface="Times New Roman"/>
                <a:cs typeface="Khalid Art bold"/>
              </a:rPr>
              <a:t>تدفق مياه 5 لتر / ثانية ( 18 م3/ساعة) وفي البداية يجب تنظيف وتطهير الأحواض جيداً</a:t>
            </a:r>
            <a:r>
              <a:rPr lang="ar-SA" dirty="0" smtClean="0">
                <a:solidFill>
                  <a:srgbClr val="222222"/>
                </a:solidFill>
                <a:latin typeface="Arabic Transparent"/>
                <a:ea typeface="Times New Roman"/>
                <a:cs typeface="Khalid Art bold"/>
              </a:rPr>
              <a:t>،</a:t>
            </a:r>
            <a:r>
              <a:rPr lang="ar-IQ" dirty="0" smtClean="0">
                <a:solidFill>
                  <a:srgbClr val="222222"/>
                </a:solidFill>
                <a:latin typeface="Arabic Transparent"/>
                <a:ea typeface="Times New Roman"/>
                <a:cs typeface="Khalid Art bold"/>
              </a:rPr>
              <a:t> </a:t>
            </a:r>
            <a:r>
              <a:rPr lang="ar-SA" dirty="0" smtClean="0">
                <a:solidFill>
                  <a:srgbClr val="222222"/>
                </a:solidFill>
                <a:latin typeface="Arabic Transparent"/>
                <a:ea typeface="Times New Roman"/>
                <a:cs typeface="Khalid Art bold"/>
              </a:rPr>
              <a:t>وكذلك </a:t>
            </a:r>
            <a:r>
              <a:rPr lang="ar-SA" dirty="0">
                <a:solidFill>
                  <a:srgbClr val="222222"/>
                </a:solidFill>
                <a:latin typeface="Arabic Transparent"/>
                <a:ea typeface="Times New Roman"/>
                <a:cs typeface="Khalid Art bold"/>
              </a:rPr>
              <a:t>الأدوات والمعدات والأجهزة والممرات المحيطة بالأحواض مع الغسيل عدة مرات والتجفيف قبل مليء الأحواض للتشغيل مرة أخري ، ويتم التطهير عن طريق استخدام 10جزء في المليون من مادة كلورين</a:t>
            </a:r>
            <a:r>
              <a:rPr lang="en-US" dirty="0">
                <a:solidFill>
                  <a:srgbClr val="222222"/>
                </a:solidFill>
                <a:latin typeface="Arabic Transparent"/>
                <a:ea typeface="Times New Roman"/>
                <a:cs typeface="Khalid Art bold"/>
              </a:rPr>
              <a:t> Chlorine </a:t>
            </a:r>
            <a:r>
              <a:rPr lang="ar-SA" dirty="0">
                <a:solidFill>
                  <a:srgbClr val="222222"/>
                </a:solidFill>
                <a:latin typeface="Arabic Transparent"/>
                <a:ea typeface="Times New Roman"/>
                <a:cs typeface="Khalid Art bold"/>
              </a:rPr>
              <a:t>لشطف الأحواض بالمياه العذبة علاوة علي إضافة مادة كالسيوم هيبوكلاريت</a:t>
            </a:r>
            <a:r>
              <a:rPr lang="en-US" dirty="0">
                <a:solidFill>
                  <a:srgbClr val="222222"/>
                </a:solidFill>
                <a:latin typeface="Arabic Transparent"/>
                <a:ea typeface="Times New Roman"/>
                <a:cs typeface="Khalid Art bold"/>
              </a:rPr>
              <a:t> Calcium hypochlorite </a:t>
            </a:r>
            <a:r>
              <a:rPr lang="ar-SA" dirty="0">
                <a:solidFill>
                  <a:srgbClr val="222222"/>
                </a:solidFill>
                <a:latin typeface="Arabic Transparent"/>
                <a:ea typeface="Times New Roman"/>
                <a:cs typeface="Khalid Art bold"/>
              </a:rPr>
              <a:t>بجرعات في حدود 7.5 جرام / طن مياه</a:t>
            </a:r>
            <a:endParaRPr lang="en-US" dirty="0"/>
          </a:p>
        </p:txBody>
      </p:sp>
    </p:spTree>
    <p:extLst>
      <p:ext uri="{BB962C8B-B14F-4D97-AF65-F5344CB8AC3E}">
        <p14:creationId xmlns:p14="http://schemas.microsoft.com/office/powerpoint/2010/main" val="30175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200"/>
            <a:ext cx="8915400" cy="4114800"/>
          </a:xfrm>
        </p:spPr>
        <p:txBody>
          <a:bodyPr>
            <a:noAutofit/>
          </a:bodyPr>
          <a:lstStyle/>
          <a:p>
            <a:pPr algn="justLow" rtl="1"/>
            <a:r>
              <a:rPr lang="ar-SA" sz="4000" dirty="0">
                <a:solidFill>
                  <a:srgbClr val="222222"/>
                </a:solidFill>
                <a:ea typeface="Times New Roman"/>
                <a:cs typeface="Khalid Art bold"/>
              </a:rPr>
              <a:t>ويمكن للأنثي أن تحتفظ به حتى نضج البيض ويكون في هذه الحالة التلقيح تلقائياً بمرور البويضات علي الحيوانات المنوية أثناء خروج البويضات الناضجة من الأنثي إلي خارج الجسم للتثبيت علي الأهداب الموجودة علي أرجل العوم في غشاء رقيق يجعله متماسك . </a:t>
            </a:r>
            <a:r>
              <a:rPr lang="en-US" sz="4000" dirty="0">
                <a:solidFill>
                  <a:srgbClr val="222222"/>
                </a:solidFill>
                <a:ea typeface="Times New Roman"/>
                <a:cs typeface="Khalid Art bold"/>
              </a:rPr>
              <a:t/>
            </a:r>
            <a:br>
              <a:rPr lang="en-US" sz="4000" dirty="0">
                <a:solidFill>
                  <a:srgbClr val="222222"/>
                </a:solidFill>
                <a:ea typeface="Times New Roman"/>
                <a:cs typeface="Khalid Art bold"/>
              </a:rPr>
            </a:br>
            <a:endParaRPr lang="en-US" sz="4000" dirty="0"/>
          </a:p>
        </p:txBody>
      </p:sp>
    </p:spTree>
    <p:extLst>
      <p:ext uri="{BB962C8B-B14F-4D97-AF65-F5344CB8AC3E}">
        <p14:creationId xmlns:p14="http://schemas.microsoft.com/office/powerpoint/2010/main" val="19599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228600"/>
            <a:ext cx="8915400" cy="1752600"/>
          </a:xfrm>
        </p:spPr>
        <p:txBody>
          <a:bodyPr>
            <a:normAutofit fontScale="92500" lnSpcReduction="20000"/>
          </a:bodyPr>
          <a:lstStyle/>
          <a:p>
            <a:pPr algn="justLow" rtl="1"/>
            <a:r>
              <a:rPr lang="ar-SA" sz="4000" dirty="0">
                <a:solidFill>
                  <a:srgbClr val="222222"/>
                </a:solidFill>
                <a:ea typeface="Times New Roman"/>
                <a:cs typeface="Khalid Art bold"/>
              </a:rPr>
              <a:t>ويختلف لون البيض حسب التطور الجنيني حيث يكون أصفر ثم يتحول إلي اللون البرتقالي ثم إلي اللون الرمادي قبل الفقس بثلاثة أيام</a:t>
            </a:r>
            <a:r>
              <a:rPr lang="en-US" sz="4000" dirty="0">
                <a:solidFill>
                  <a:srgbClr val="222222"/>
                </a:solidFill>
                <a:ea typeface="Times New Roman"/>
                <a:cs typeface="Khalid Art bold"/>
              </a:rPr>
              <a:t> .</a:t>
            </a:r>
            <a:br>
              <a:rPr lang="en-US" sz="4000" dirty="0">
                <a:solidFill>
                  <a:srgbClr val="222222"/>
                </a:solidFill>
                <a:ea typeface="Times New Roman"/>
                <a:cs typeface="Khalid Art bold"/>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91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4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6781800"/>
          </a:xfrm>
        </p:spPr>
        <p:txBody>
          <a:bodyPr>
            <a:normAutofit/>
          </a:bodyPr>
          <a:lstStyle/>
          <a:p>
            <a:pPr algn="justLow" rtl="1"/>
            <a:r>
              <a:rPr lang="ar-SA" sz="3600" b="1" dirty="0" smtClean="0">
                <a:solidFill>
                  <a:srgbClr val="00B050"/>
                </a:solidFill>
                <a:effectLst/>
                <a:ea typeface="Times New Roman"/>
                <a:cs typeface="Khalid Art bold"/>
              </a:rPr>
              <a:t>يمر </a:t>
            </a:r>
            <a:r>
              <a:rPr lang="ar-IQ" sz="3600" b="1" dirty="0" smtClean="0">
                <a:solidFill>
                  <a:srgbClr val="00B050"/>
                </a:solidFill>
                <a:effectLst/>
                <a:ea typeface="Times New Roman"/>
                <a:cs typeface="Khalid Art bold"/>
              </a:rPr>
              <a:t>روبيان</a:t>
            </a:r>
            <a:r>
              <a:rPr lang="ar-SA" sz="3600" b="1" dirty="0" smtClean="0">
                <a:solidFill>
                  <a:srgbClr val="00B050"/>
                </a:solidFill>
                <a:effectLst/>
                <a:ea typeface="Times New Roman"/>
                <a:cs typeface="Khalid Art bold"/>
              </a:rPr>
              <a:t> المياه العذبة خلال دورة حياته بعدة مراحل أساسية كالآتي</a:t>
            </a:r>
            <a:r>
              <a:rPr lang="en-US" sz="3600" b="1" dirty="0" smtClean="0">
                <a:solidFill>
                  <a:srgbClr val="00B050"/>
                </a:solidFill>
                <a:effectLst/>
                <a:ea typeface="Times New Roman"/>
                <a:cs typeface="Khalid Art bold"/>
              </a:rPr>
              <a:t> :</a:t>
            </a:r>
            <a:br>
              <a:rPr lang="en-US" sz="3600" b="1" dirty="0" smtClean="0">
                <a:solidFill>
                  <a:srgbClr val="00B050"/>
                </a:solidFill>
                <a:effectLst/>
                <a:ea typeface="Times New Roman"/>
                <a:cs typeface="Khalid Art bold"/>
              </a:rPr>
            </a:br>
            <a:r>
              <a:rPr lang="en-US" sz="3600" b="1" dirty="0" smtClean="0">
                <a:solidFill>
                  <a:srgbClr val="00B050"/>
                </a:solidFill>
                <a:effectLst/>
                <a:ea typeface="Times New Roman"/>
                <a:cs typeface="Khalid Art bold"/>
              </a:rPr>
              <a:t/>
            </a:r>
            <a:br>
              <a:rPr lang="en-US" sz="3600" b="1" dirty="0" smtClean="0">
                <a:solidFill>
                  <a:srgbClr val="00B050"/>
                </a:solidFill>
                <a:effectLst/>
                <a:ea typeface="Times New Roman"/>
                <a:cs typeface="Khalid Art bold"/>
              </a:rPr>
            </a:br>
            <a:r>
              <a:rPr lang="ar-IQ" sz="3600" b="1" dirty="0" smtClean="0">
                <a:solidFill>
                  <a:srgbClr val="222222"/>
                </a:solidFill>
                <a:effectLst/>
                <a:ea typeface="Times New Roman"/>
                <a:cs typeface="Khalid Art bold"/>
              </a:rPr>
              <a:t>1- </a:t>
            </a:r>
            <a:r>
              <a:rPr lang="ar-SA" sz="3600" b="1" dirty="0" smtClean="0">
                <a:solidFill>
                  <a:srgbClr val="222222"/>
                </a:solidFill>
                <a:effectLst/>
                <a:ea typeface="Times New Roman"/>
                <a:cs typeface="Khalid Art bold"/>
              </a:rPr>
              <a:t>مرحلة البيض المخصب </a:t>
            </a:r>
            <a:r>
              <a:rPr lang="en-US" sz="3600" b="1" dirty="0">
                <a:solidFill>
                  <a:srgbClr val="222222"/>
                </a:solidFill>
                <a:ea typeface="Times New Roman"/>
                <a:cs typeface="Khalid Art bold"/>
              </a:rPr>
              <a:t>Egg</a:t>
            </a:r>
            <a:r>
              <a:rPr lang="ar-SA" sz="3600" b="1" dirty="0" smtClean="0">
                <a:solidFill>
                  <a:srgbClr val="222222"/>
                </a:solidFill>
                <a:effectLst/>
                <a:ea typeface="Times New Roman"/>
                <a:cs typeface="Khalid Art bold"/>
              </a:rPr>
              <a:t>( يحمل البيض علي أجسام الإناث أسفل البطن</a:t>
            </a:r>
            <a:r>
              <a:rPr lang="ar-IQ" sz="3600" b="1" dirty="0" smtClean="0">
                <a:solidFill>
                  <a:srgbClr val="222222"/>
                </a:solidFill>
                <a:effectLst/>
                <a:ea typeface="Times New Roman"/>
                <a:cs typeface="Khalid Art bold"/>
              </a:rPr>
              <a:t>)</a:t>
            </a: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ar-IQ" sz="3600" b="1" dirty="0" smtClean="0">
                <a:solidFill>
                  <a:srgbClr val="222222"/>
                </a:solidFill>
                <a:effectLst/>
                <a:ea typeface="Times New Roman"/>
                <a:cs typeface="Khalid Art bold"/>
              </a:rPr>
              <a:t>2- </a:t>
            </a:r>
            <a:r>
              <a:rPr lang="en-US" sz="3600" b="1" dirty="0" smtClean="0">
                <a:solidFill>
                  <a:srgbClr val="222222"/>
                </a:solidFill>
                <a:effectLst/>
                <a:ea typeface="Times New Roman"/>
                <a:cs typeface="Khalid Art bold"/>
              </a:rPr>
              <a:t> </a:t>
            </a:r>
            <a:r>
              <a:rPr lang="ar-SA" sz="3600" b="1" dirty="0" smtClean="0">
                <a:solidFill>
                  <a:srgbClr val="222222"/>
                </a:solidFill>
                <a:effectLst/>
                <a:ea typeface="Times New Roman"/>
                <a:cs typeface="Khalid Art bold"/>
              </a:rPr>
              <a:t>مرحلة اليرقات </a:t>
            </a:r>
            <a:r>
              <a:rPr lang="en-US" sz="3600" b="1" dirty="0">
                <a:solidFill>
                  <a:srgbClr val="222222"/>
                </a:solidFill>
                <a:ea typeface="Times New Roman"/>
                <a:cs typeface="Khalid Art bold"/>
              </a:rPr>
              <a:t>Larva</a:t>
            </a:r>
            <a:r>
              <a:rPr lang="ar-SA" sz="3600" b="1" dirty="0" smtClean="0">
                <a:solidFill>
                  <a:srgbClr val="222222"/>
                </a:solidFill>
                <a:effectLst/>
                <a:ea typeface="Times New Roman"/>
                <a:cs typeface="Khalid Art bold"/>
              </a:rPr>
              <a:t>( تنقسم لعدة مراحل</a:t>
            </a:r>
            <a:r>
              <a:rPr lang="ar-IQ" sz="3600" b="1" dirty="0" smtClean="0">
                <a:solidFill>
                  <a:srgbClr val="222222"/>
                </a:solidFill>
                <a:effectLst/>
                <a:ea typeface="Times New Roman"/>
                <a:cs typeface="Khalid Art bold"/>
              </a:rPr>
              <a:t>)</a:t>
            </a: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ar-IQ" sz="3600" b="1" dirty="0" smtClean="0">
                <a:solidFill>
                  <a:srgbClr val="222222"/>
                </a:solidFill>
                <a:effectLst/>
                <a:ea typeface="Times New Roman"/>
                <a:cs typeface="Khalid Art bold"/>
              </a:rPr>
              <a:t>3- </a:t>
            </a:r>
            <a:r>
              <a:rPr lang="en-US" sz="3600" b="1" dirty="0" smtClean="0">
                <a:solidFill>
                  <a:srgbClr val="222222"/>
                </a:solidFill>
                <a:effectLst/>
                <a:ea typeface="Times New Roman"/>
                <a:cs typeface="Khalid Art bold"/>
              </a:rPr>
              <a:t> </a:t>
            </a:r>
            <a:r>
              <a:rPr lang="ar-SA" sz="3600" b="1" dirty="0" smtClean="0">
                <a:solidFill>
                  <a:srgbClr val="222222"/>
                </a:solidFill>
                <a:effectLst/>
                <a:ea typeface="Times New Roman"/>
                <a:cs typeface="Khalid Art bold"/>
              </a:rPr>
              <a:t>مرحلة ما بعد اليرقة</a:t>
            </a:r>
            <a:r>
              <a:rPr lang="en-US" sz="3600" b="1" dirty="0" smtClean="0">
                <a:solidFill>
                  <a:srgbClr val="222222"/>
                </a:solidFill>
                <a:effectLst/>
                <a:ea typeface="Times New Roman"/>
                <a:cs typeface="Khalid Art bold"/>
              </a:rPr>
              <a:t> Post Larva </a:t>
            </a:r>
            <a:br>
              <a:rPr lang="en-US" sz="3600" b="1" dirty="0" smtClean="0">
                <a:solidFill>
                  <a:srgbClr val="222222"/>
                </a:solidFill>
                <a:effectLst/>
                <a:ea typeface="Times New Roman"/>
                <a:cs typeface="Khalid Art bold"/>
              </a:rPr>
            </a:b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ar-IQ" sz="3600" b="1" dirty="0" smtClean="0">
                <a:solidFill>
                  <a:srgbClr val="222222"/>
                </a:solidFill>
                <a:effectLst/>
                <a:ea typeface="Times New Roman"/>
                <a:cs typeface="Khalid Art bold"/>
              </a:rPr>
              <a:t>4- </a:t>
            </a:r>
            <a:r>
              <a:rPr lang="ar-SA" sz="3600" b="1" dirty="0" smtClean="0">
                <a:solidFill>
                  <a:srgbClr val="222222"/>
                </a:solidFill>
                <a:effectLst/>
                <a:ea typeface="Times New Roman"/>
                <a:cs typeface="Khalid Art bold"/>
              </a:rPr>
              <a:t>مرحلة الطور اليافع</a:t>
            </a:r>
            <a:r>
              <a:rPr lang="ar-IQ" sz="3600" b="1" dirty="0" smtClean="0">
                <a:solidFill>
                  <a:srgbClr val="222222"/>
                </a:solidFill>
                <a:effectLst/>
                <a:ea typeface="Times New Roman"/>
                <a:cs typeface="Khalid Art bold"/>
              </a:rPr>
              <a:t> </a:t>
            </a:r>
            <a:r>
              <a:rPr lang="en-US" sz="3600" b="1" dirty="0" smtClean="0">
                <a:solidFill>
                  <a:srgbClr val="222222"/>
                </a:solidFill>
                <a:effectLst/>
                <a:ea typeface="Times New Roman"/>
                <a:cs typeface="Khalid Art bold"/>
              </a:rPr>
              <a:t> Adult</a:t>
            </a:r>
            <a:endParaRPr lang="en-US" sz="3600" b="1" dirty="0"/>
          </a:p>
        </p:txBody>
      </p:sp>
    </p:spTree>
    <p:extLst>
      <p:ext uri="{BB962C8B-B14F-4D97-AF65-F5344CB8AC3E}">
        <p14:creationId xmlns:p14="http://schemas.microsoft.com/office/powerpoint/2010/main" val="40405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
            <a:ext cx="8763000" cy="3733800"/>
          </a:xfrm>
        </p:spPr>
        <p:txBody>
          <a:bodyPr>
            <a:normAutofit/>
          </a:bodyPr>
          <a:lstStyle/>
          <a:p>
            <a:pPr algn="justLow" rtl="1"/>
            <a:r>
              <a:rPr lang="en-US" sz="5400" dirty="0" smtClean="0">
                <a:solidFill>
                  <a:srgbClr val="222222"/>
                </a:solidFill>
                <a:effectLst/>
                <a:latin typeface="Arabic Transparent"/>
                <a:ea typeface="Times New Roman"/>
                <a:cs typeface="Khalid Art bold"/>
              </a:rPr>
              <a:t> </a:t>
            </a:r>
            <a:r>
              <a:rPr lang="ar-SA" sz="5400" dirty="0" smtClean="0">
                <a:solidFill>
                  <a:srgbClr val="222222"/>
                </a:solidFill>
                <a:effectLst/>
                <a:latin typeface="Arabic Transparent"/>
                <a:ea typeface="Times New Roman"/>
                <a:cs typeface="Khalid Art bold"/>
              </a:rPr>
              <a:t>التفريخ الاصطناعي </a:t>
            </a:r>
            <a:r>
              <a:rPr lang="ar-IQ" sz="5400" dirty="0" smtClean="0">
                <a:solidFill>
                  <a:srgbClr val="222222"/>
                </a:solidFill>
                <a:effectLst/>
                <a:latin typeface="Arabic Transparent"/>
                <a:ea typeface="Times New Roman"/>
                <a:cs typeface="Khalid Art bold"/>
              </a:rPr>
              <a:t>لروبيان</a:t>
            </a:r>
            <a:r>
              <a:rPr lang="ar-SA" sz="5400" dirty="0" smtClean="0">
                <a:solidFill>
                  <a:srgbClr val="222222"/>
                </a:solidFill>
                <a:effectLst/>
                <a:latin typeface="Arabic Transparent"/>
                <a:ea typeface="Times New Roman"/>
                <a:cs typeface="Khalid Art bold"/>
              </a:rPr>
              <a:t> المياه العذبة</a:t>
            </a:r>
            <a:r>
              <a:rPr lang="en-US" sz="5400" dirty="0" smtClean="0">
                <a:solidFill>
                  <a:srgbClr val="222222"/>
                </a:solidFill>
                <a:effectLst/>
                <a:latin typeface="Arabic Transparent"/>
                <a:ea typeface="Times New Roman"/>
                <a:cs typeface="Khalid Art bold"/>
              </a:rPr>
              <a:t>:</a:t>
            </a:r>
            <a:br>
              <a:rPr lang="en-US" sz="5400" dirty="0" smtClean="0">
                <a:solidFill>
                  <a:srgbClr val="222222"/>
                </a:solidFill>
                <a:effectLst/>
                <a:latin typeface="Arabic Transparent"/>
                <a:ea typeface="Times New Roman"/>
                <a:cs typeface="Khalid Art bold"/>
              </a:rPr>
            </a:br>
            <a:r>
              <a:rPr lang="en-US" sz="5400" dirty="0" smtClean="0">
                <a:solidFill>
                  <a:srgbClr val="222222"/>
                </a:solidFill>
                <a:effectLst/>
                <a:latin typeface="Arabic Transparent"/>
                <a:ea typeface="Times New Roman"/>
                <a:cs typeface="Khalid Art bold"/>
              </a:rPr>
              <a:t/>
            </a:r>
            <a:br>
              <a:rPr lang="en-US" sz="5400" dirty="0" smtClean="0">
                <a:solidFill>
                  <a:srgbClr val="222222"/>
                </a:solidFill>
                <a:effectLst/>
                <a:latin typeface="Arabic Transparent"/>
                <a:ea typeface="Times New Roman"/>
                <a:cs typeface="Khalid Art bold"/>
              </a:rPr>
            </a:br>
            <a:r>
              <a:rPr lang="ar-SA" dirty="0" smtClean="0">
                <a:solidFill>
                  <a:srgbClr val="FF0000"/>
                </a:solidFill>
                <a:effectLst/>
                <a:latin typeface="Arabic Transparent"/>
                <a:ea typeface="Times New Roman"/>
                <a:cs typeface="Khalid Art bold"/>
              </a:rPr>
              <a:t>بدأ تفريخ </a:t>
            </a:r>
            <a:r>
              <a:rPr lang="ar-IQ" dirty="0" smtClean="0">
                <a:solidFill>
                  <a:srgbClr val="FF0000"/>
                </a:solidFill>
                <a:effectLst/>
                <a:latin typeface="Arabic Transparent"/>
                <a:ea typeface="Times New Roman"/>
                <a:cs typeface="Khalid Art bold"/>
              </a:rPr>
              <a:t>روبيان</a:t>
            </a:r>
            <a:r>
              <a:rPr lang="ar-SA" dirty="0" smtClean="0">
                <a:solidFill>
                  <a:srgbClr val="FF0000"/>
                </a:solidFill>
                <a:effectLst/>
                <a:latin typeface="Arabic Transparent"/>
                <a:ea typeface="Times New Roman"/>
                <a:cs typeface="Khalid Art bold"/>
              </a:rPr>
              <a:t> المياه العذبة في مصر في الثمانينيات </a:t>
            </a:r>
            <a:r>
              <a:rPr lang="ar-IQ" dirty="0" smtClean="0">
                <a:solidFill>
                  <a:srgbClr val="FF0000"/>
                </a:solidFill>
                <a:effectLst/>
                <a:latin typeface="Arabic Transparent"/>
                <a:ea typeface="Times New Roman"/>
                <a:cs typeface="Khalid Art bold"/>
              </a:rPr>
              <a:t>من القرن الماضي ثم توالت عمليات التفريخ في باقي الدول العربية</a:t>
            </a: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8991599"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04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763000" cy="6172200"/>
          </a:xfrm>
        </p:spPr>
        <p:txBody>
          <a:bodyPr>
            <a:noAutofit/>
          </a:bodyPr>
          <a:lstStyle/>
          <a:p>
            <a:pPr algn="justLow" rtl="1"/>
            <a:r>
              <a:rPr lang="ar-SA" sz="4000" dirty="0">
                <a:solidFill>
                  <a:srgbClr val="FF0000"/>
                </a:solidFill>
                <a:ea typeface="Times New Roman"/>
                <a:cs typeface="Khalid Art bold"/>
              </a:rPr>
              <a:t>ينقسم المفرخ إلي الوحدات الآتية</a:t>
            </a:r>
            <a:r>
              <a:rPr lang="en-US" sz="4000" dirty="0">
                <a:solidFill>
                  <a:srgbClr val="FF0000"/>
                </a:solidFill>
                <a:ea typeface="Times New Roman"/>
                <a:cs typeface="Khalid Art bold"/>
              </a:rPr>
              <a:t> :-</a:t>
            </a:r>
            <a:br>
              <a:rPr lang="en-US" sz="4000" dirty="0">
                <a:solidFill>
                  <a:srgbClr val="FF0000"/>
                </a:solidFill>
                <a:ea typeface="Times New Roman"/>
                <a:cs typeface="Khalid Art bold"/>
              </a:rPr>
            </a:br>
            <a:r>
              <a:rPr lang="en-US" sz="4000" dirty="0">
                <a:solidFill>
                  <a:srgbClr val="FF0000"/>
                </a:solidFill>
                <a:ea typeface="Times New Roman"/>
                <a:cs typeface="Khalid Art bold"/>
              </a:rPr>
              <a:t/>
            </a:r>
            <a:br>
              <a:rPr lang="en-US" sz="4000" dirty="0">
                <a:solidFill>
                  <a:srgbClr val="FF0000"/>
                </a:solidFill>
                <a:ea typeface="Times New Roman"/>
                <a:cs typeface="Khalid Art bold"/>
              </a:rPr>
            </a:br>
            <a:r>
              <a:rPr lang="ar-IQ" sz="4000" dirty="0">
                <a:solidFill>
                  <a:srgbClr val="222222"/>
                </a:solidFill>
                <a:ea typeface="Times New Roman"/>
                <a:cs typeface="Khalid Art bold"/>
              </a:rPr>
              <a:t>1- </a:t>
            </a:r>
            <a:r>
              <a:rPr lang="ar-SA" sz="4000" dirty="0">
                <a:solidFill>
                  <a:srgbClr val="222222"/>
                </a:solidFill>
                <a:ea typeface="Times New Roman"/>
                <a:cs typeface="Khalid Art bold"/>
              </a:rPr>
              <a:t>وحدة النضج والتبويض</a:t>
            </a:r>
            <a:r>
              <a:rPr lang="en-US" sz="4000" dirty="0">
                <a:solidFill>
                  <a:srgbClr val="222222"/>
                </a:solidFill>
                <a:ea typeface="Times New Roman"/>
                <a:cs typeface="Khalid Art bold"/>
              </a:rPr>
              <a:t> Maturation and spawning unit</a:t>
            </a:r>
            <a:br>
              <a:rPr lang="en-US" sz="4000" dirty="0">
                <a:solidFill>
                  <a:srgbClr val="222222"/>
                </a:solidFill>
                <a:ea typeface="Times New Roman"/>
                <a:cs typeface="Khalid Art bold"/>
              </a:rPr>
            </a:br>
            <a:r>
              <a:rPr lang="en-US" sz="4000" dirty="0">
                <a:solidFill>
                  <a:srgbClr val="222222"/>
                </a:solidFill>
                <a:ea typeface="Times New Roman"/>
                <a:cs typeface="Khalid Art bold"/>
              </a:rPr>
              <a:t/>
            </a:r>
            <a:br>
              <a:rPr lang="en-US" sz="4000" dirty="0">
                <a:solidFill>
                  <a:srgbClr val="222222"/>
                </a:solidFill>
                <a:ea typeface="Times New Roman"/>
                <a:cs typeface="Khalid Art bold"/>
              </a:rPr>
            </a:br>
            <a:r>
              <a:rPr lang="ar-IQ" sz="4000" dirty="0">
                <a:solidFill>
                  <a:srgbClr val="222222"/>
                </a:solidFill>
                <a:ea typeface="Times New Roman"/>
                <a:cs typeface="Khalid Art bold"/>
              </a:rPr>
              <a:t>2- </a:t>
            </a:r>
            <a:r>
              <a:rPr lang="ar-SA" sz="4000" dirty="0">
                <a:solidFill>
                  <a:srgbClr val="222222"/>
                </a:solidFill>
                <a:ea typeface="Times New Roman"/>
                <a:cs typeface="Khalid Art bold"/>
              </a:rPr>
              <a:t>وحدة رعاية اليرقات</a:t>
            </a:r>
            <a:r>
              <a:rPr lang="en-US" sz="4000" dirty="0">
                <a:solidFill>
                  <a:srgbClr val="222222"/>
                </a:solidFill>
                <a:ea typeface="Times New Roman"/>
                <a:cs typeface="Khalid Art bold"/>
              </a:rPr>
              <a:t> Larval rearing unit</a:t>
            </a:r>
            <a:br>
              <a:rPr lang="en-US" sz="4000" dirty="0">
                <a:solidFill>
                  <a:srgbClr val="222222"/>
                </a:solidFill>
                <a:ea typeface="Times New Roman"/>
                <a:cs typeface="Khalid Art bold"/>
              </a:rPr>
            </a:br>
            <a:r>
              <a:rPr lang="en-US" sz="4000" dirty="0">
                <a:solidFill>
                  <a:srgbClr val="222222"/>
                </a:solidFill>
                <a:ea typeface="Times New Roman"/>
                <a:cs typeface="Khalid Art bold"/>
              </a:rPr>
              <a:t/>
            </a:r>
            <a:br>
              <a:rPr lang="en-US" sz="4000" dirty="0">
                <a:solidFill>
                  <a:srgbClr val="222222"/>
                </a:solidFill>
                <a:ea typeface="Times New Roman"/>
                <a:cs typeface="Khalid Art bold"/>
              </a:rPr>
            </a:br>
            <a:r>
              <a:rPr lang="ar-IQ" sz="4000" dirty="0">
                <a:solidFill>
                  <a:srgbClr val="222222"/>
                </a:solidFill>
                <a:ea typeface="Times New Roman"/>
                <a:cs typeface="Khalid Art bold"/>
              </a:rPr>
              <a:t>3- </a:t>
            </a:r>
            <a:r>
              <a:rPr lang="en-US" sz="4000" dirty="0">
                <a:solidFill>
                  <a:srgbClr val="222222"/>
                </a:solidFill>
                <a:ea typeface="Times New Roman"/>
                <a:cs typeface="Khalid Art bold"/>
              </a:rPr>
              <a:t> </a:t>
            </a:r>
            <a:r>
              <a:rPr lang="ar-SA" sz="4000" dirty="0">
                <a:solidFill>
                  <a:srgbClr val="222222"/>
                </a:solidFill>
                <a:ea typeface="Times New Roman"/>
                <a:cs typeface="Khalid Art bold"/>
              </a:rPr>
              <a:t>وحدة الغذاء الطبيعي</a:t>
            </a:r>
            <a:r>
              <a:rPr lang="en-US" sz="4000" dirty="0">
                <a:solidFill>
                  <a:srgbClr val="222222"/>
                </a:solidFill>
                <a:ea typeface="Times New Roman"/>
                <a:cs typeface="Khalid Art bold"/>
              </a:rPr>
              <a:t> life food unit</a:t>
            </a:r>
            <a:br>
              <a:rPr lang="en-US" sz="4000" dirty="0">
                <a:solidFill>
                  <a:srgbClr val="222222"/>
                </a:solidFill>
                <a:ea typeface="Times New Roman"/>
                <a:cs typeface="Khalid Art bold"/>
              </a:rPr>
            </a:br>
            <a:r>
              <a:rPr lang="en-US" sz="4000" dirty="0">
                <a:solidFill>
                  <a:srgbClr val="222222"/>
                </a:solidFill>
                <a:ea typeface="Times New Roman"/>
                <a:cs typeface="Khalid Art bold"/>
              </a:rPr>
              <a:t/>
            </a:r>
            <a:br>
              <a:rPr lang="en-US" sz="4000" dirty="0">
                <a:solidFill>
                  <a:srgbClr val="222222"/>
                </a:solidFill>
                <a:ea typeface="Times New Roman"/>
                <a:cs typeface="Khalid Art bold"/>
              </a:rPr>
            </a:br>
            <a:r>
              <a:rPr lang="ar-IQ" sz="4000" dirty="0">
                <a:solidFill>
                  <a:srgbClr val="222222"/>
                </a:solidFill>
                <a:ea typeface="Times New Roman"/>
                <a:cs typeface="Khalid Art bold"/>
              </a:rPr>
              <a:t>4- </a:t>
            </a:r>
            <a:r>
              <a:rPr lang="ar-SA" sz="4000" dirty="0">
                <a:solidFill>
                  <a:srgbClr val="222222"/>
                </a:solidFill>
                <a:ea typeface="Times New Roman"/>
                <a:cs typeface="Khalid Art bold"/>
              </a:rPr>
              <a:t>وحدة التحضين</a:t>
            </a:r>
            <a:r>
              <a:rPr lang="en-US" sz="4000" dirty="0">
                <a:solidFill>
                  <a:srgbClr val="222222"/>
                </a:solidFill>
                <a:ea typeface="Times New Roman"/>
                <a:cs typeface="Khalid Art bold"/>
              </a:rPr>
              <a:t> Nursery unit</a:t>
            </a:r>
            <a:br>
              <a:rPr lang="en-US" sz="4000" dirty="0">
                <a:solidFill>
                  <a:srgbClr val="222222"/>
                </a:solidFill>
                <a:ea typeface="Times New Roman"/>
                <a:cs typeface="Khalid Art bold"/>
              </a:rPr>
            </a:br>
            <a:r>
              <a:rPr lang="en-US" sz="4000" dirty="0">
                <a:solidFill>
                  <a:srgbClr val="222222"/>
                </a:solidFill>
                <a:ea typeface="Times New Roman"/>
                <a:cs typeface="Khalid Art bold"/>
              </a:rPr>
              <a:t/>
            </a:r>
            <a:br>
              <a:rPr lang="en-US" sz="4000" dirty="0">
                <a:solidFill>
                  <a:srgbClr val="222222"/>
                </a:solidFill>
                <a:ea typeface="Times New Roman"/>
                <a:cs typeface="Khalid Art bold"/>
              </a:rPr>
            </a:br>
            <a:endParaRPr lang="en-US" sz="4000" dirty="0"/>
          </a:p>
        </p:txBody>
      </p:sp>
    </p:spTree>
    <p:extLst>
      <p:ext uri="{BB962C8B-B14F-4D97-AF65-F5344CB8AC3E}">
        <p14:creationId xmlns:p14="http://schemas.microsoft.com/office/powerpoint/2010/main" val="17538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8458200" cy="6172200"/>
          </a:xfrm>
        </p:spPr>
        <p:txBody>
          <a:bodyPr>
            <a:normAutofit/>
          </a:bodyPr>
          <a:lstStyle/>
          <a:p>
            <a:pPr algn="justLow" rtl="1"/>
            <a:r>
              <a:rPr lang="ar-SA" sz="4000" dirty="0">
                <a:solidFill>
                  <a:srgbClr val="FF0000"/>
                </a:solidFill>
                <a:latin typeface="Arabic Transparent"/>
                <a:ea typeface="Times New Roman"/>
                <a:cs typeface="Khalid Art bold"/>
              </a:rPr>
              <a:t>طرق الحصول علي الأمهات</a:t>
            </a:r>
            <a:r>
              <a:rPr lang="en-US" sz="4000" dirty="0">
                <a:solidFill>
                  <a:srgbClr val="FF0000"/>
                </a:solidFill>
                <a:latin typeface="Arabic Transparent"/>
                <a:ea typeface="Times New Roman"/>
                <a:cs typeface="Khalid Art bold"/>
              </a:rPr>
              <a:t> :</a:t>
            </a:r>
            <a:br>
              <a:rPr lang="en-US" sz="4000" dirty="0">
                <a:solidFill>
                  <a:srgbClr val="FF0000"/>
                </a:solidFill>
                <a:latin typeface="Arabic Transparent"/>
                <a:ea typeface="Times New Roman"/>
                <a:cs typeface="Khalid Art bold"/>
              </a:rPr>
            </a:br>
            <a:r>
              <a:rPr lang="en-US" sz="4000" dirty="0">
                <a:solidFill>
                  <a:srgbClr val="FF0000"/>
                </a:solidFill>
                <a:latin typeface="Arabic Transparent"/>
                <a:ea typeface="Times New Roman"/>
                <a:cs typeface="Khalid Art bold"/>
              </a:rPr>
              <a:t/>
            </a:r>
            <a:br>
              <a:rPr lang="en-US" sz="4000" dirty="0">
                <a:solidFill>
                  <a:srgbClr val="FF0000"/>
                </a:solidFill>
                <a:latin typeface="Arabic Transparent"/>
                <a:ea typeface="Times New Roman"/>
                <a:cs typeface="Khalid Art bold"/>
              </a:rPr>
            </a:br>
            <a:r>
              <a:rPr lang="en-US" dirty="0" smtClean="0">
                <a:solidFill>
                  <a:srgbClr val="222222"/>
                </a:solidFill>
                <a:latin typeface="Arabic Transparent"/>
                <a:ea typeface="Times New Roman"/>
                <a:cs typeface="Khalid Art bold"/>
              </a:rPr>
              <a:t>-1</a:t>
            </a:r>
            <a:r>
              <a:rPr lang="ar-SA" dirty="0" smtClean="0">
                <a:solidFill>
                  <a:srgbClr val="222222"/>
                </a:solidFill>
                <a:latin typeface="Arabic Transparent"/>
                <a:ea typeface="Times New Roman"/>
                <a:cs typeface="Khalid Art bold"/>
              </a:rPr>
              <a:t>من </a:t>
            </a:r>
            <a:r>
              <a:rPr lang="ar-SA" dirty="0">
                <a:solidFill>
                  <a:srgbClr val="222222"/>
                </a:solidFill>
                <a:latin typeface="Arabic Transparent"/>
                <a:ea typeface="Times New Roman"/>
                <a:cs typeface="Khalid Art bold"/>
              </a:rPr>
              <a:t>أمهات طبيعية ناضجة يتم الحصول عليها من المصادر الطبيعية</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smtClean="0">
                <a:solidFill>
                  <a:srgbClr val="222222"/>
                </a:solidFill>
                <a:latin typeface="Arabic Transparent"/>
                <a:ea typeface="Times New Roman"/>
                <a:cs typeface="Khalid Art bold"/>
              </a:rPr>
              <a:t>-2</a:t>
            </a:r>
            <a:r>
              <a:rPr lang="ar-SA" dirty="0" smtClean="0">
                <a:solidFill>
                  <a:srgbClr val="222222"/>
                </a:solidFill>
                <a:latin typeface="Arabic Transparent"/>
                <a:ea typeface="Times New Roman"/>
                <a:cs typeface="Khalid Art bold"/>
              </a:rPr>
              <a:t>من </a:t>
            </a:r>
            <a:r>
              <a:rPr lang="ar-SA" dirty="0">
                <a:solidFill>
                  <a:srgbClr val="222222"/>
                </a:solidFill>
                <a:latin typeface="Arabic Transparent"/>
                <a:ea typeface="Times New Roman"/>
                <a:cs typeface="Khalid Art bold"/>
              </a:rPr>
              <a:t>أمهات طبيعية غير مكتملة النضج يتم الحصول عليها من المصادر الطبيعية ويتم وضعها في خزانات حتي إكتمال النضج</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smtClean="0">
                <a:solidFill>
                  <a:srgbClr val="222222"/>
                </a:solidFill>
                <a:latin typeface="Arabic Transparent"/>
                <a:ea typeface="Times New Roman"/>
                <a:cs typeface="Khalid Art bold"/>
              </a:rPr>
              <a:t>-3</a:t>
            </a:r>
            <a:r>
              <a:rPr lang="ar-SA" dirty="0" smtClean="0">
                <a:solidFill>
                  <a:srgbClr val="222222"/>
                </a:solidFill>
                <a:latin typeface="Arabic Transparent"/>
                <a:ea typeface="Times New Roman"/>
                <a:cs typeface="Khalid Art bold"/>
              </a:rPr>
              <a:t>أمهات مستزرعة</a:t>
            </a:r>
            <a:r>
              <a:rPr lang="en-US" dirty="0">
                <a:solidFill>
                  <a:srgbClr val="222222"/>
                </a:solidFill>
                <a:latin typeface="Arabic Transparent"/>
                <a:ea typeface="Times New Roman"/>
                <a:cs typeface="Khalid Art bold"/>
              </a:rPr>
              <a:t>.</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smtClean="0">
                <a:solidFill>
                  <a:srgbClr val="222222"/>
                </a:solidFill>
                <a:latin typeface="Arabic Transparent"/>
                <a:ea typeface="Times New Roman"/>
                <a:cs typeface="Khalid Art bold"/>
              </a:rPr>
              <a:t>4</a:t>
            </a:r>
            <a:r>
              <a:rPr lang="ar-IQ" dirty="0" smtClean="0">
                <a:solidFill>
                  <a:srgbClr val="222222"/>
                </a:solidFill>
                <a:latin typeface="Arabic Transparent"/>
                <a:ea typeface="Times New Roman"/>
                <a:cs typeface="Khalid Art bold"/>
              </a:rPr>
              <a:t>- الشراء من المفاقس</a:t>
            </a:r>
            <a:endParaRPr lang="en-US" dirty="0"/>
          </a:p>
        </p:txBody>
      </p:sp>
    </p:spTree>
    <p:extLst>
      <p:ext uri="{BB962C8B-B14F-4D97-AF65-F5344CB8AC3E}">
        <p14:creationId xmlns:p14="http://schemas.microsoft.com/office/powerpoint/2010/main" val="18899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1" y="290945"/>
            <a:ext cx="8853054" cy="6338455"/>
          </a:xfrm>
        </p:spPr>
        <p:txBody>
          <a:bodyPr>
            <a:normAutofit fontScale="92500" lnSpcReduction="10000"/>
          </a:bodyPr>
          <a:lstStyle/>
          <a:p>
            <a:pPr algn="justLow" rtl="1"/>
            <a:r>
              <a:rPr lang="ar-SA" sz="4600" dirty="0">
                <a:solidFill>
                  <a:srgbClr val="FF0000"/>
                </a:solidFill>
                <a:latin typeface="Arabic Transparent"/>
                <a:ea typeface="Times New Roman"/>
                <a:cs typeface="Khalid Art bold"/>
              </a:rPr>
              <a:t>الشروط التي يجب مراعاتها عند اختيار الأمهات</a:t>
            </a:r>
            <a:r>
              <a:rPr lang="en-US" sz="4600" dirty="0">
                <a:solidFill>
                  <a:srgbClr val="FF0000"/>
                </a:solidFill>
                <a:latin typeface="Arabic Transparent"/>
                <a:ea typeface="Times New Roman"/>
                <a:cs typeface="Khalid Art bold"/>
              </a:rPr>
              <a:t> </a:t>
            </a:r>
            <a:r>
              <a:rPr lang="en-US" sz="4600" dirty="0">
                <a:solidFill>
                  <a:srgbClr val="222222"/>
                </a:solidFill>
                <a:latin typeface="Arabic Transparent"/>
                <a:ea typeface="Times New Roman"/>
                <a:cs typeface="Khalid Art bold"/>
              </a:rPr>
              <a:t>: </a:t>
            </a:r>
            <a:r>
              <a:rPr lang="en-US" dirty="0">
                <a:solidFill>
                  <a:srgbClr val="222222"/>
                </a:solidFill>
                <a:latin typeface="Arabic Transparent"/>
                <a:ea typeface="Times New Roman"/>
                <a:cs typeface="Khalid Art bold"/>
              </a:rPr>
              <a:t>-</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يجب مراعاة بعض الشروط الهامة عند اختيار الأمهات للتفريخ بخلاف درجة النضج وهي كالآتي</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IQ" dirty="0" smtClean="0">
                <a:solidFill>
                  <a:srgbClr val="222222"/>
                </a:solidFill>
                <a:latin typeface="Arabic Transparent"/>
                <a:ea typeface="Times New Roman"/>
                <a:cs typeface="Khalid Art bold"/>
              </a:rPr>
              <a:t>1-</a:t>
            </a:r>
            <a:r>
              <a:rPr lang="ar-SA" dirty="0" smtClean="0">
                <a:solidFill>
                  <a:srgbClr val="222222"/>
                </a:solidFill>
                <a:latin typeface="Arabic Transparent"/>
                <a:ea typeface="Times New Roman"/>
                <a:cs typeface="Khalid Art bold"/>
              </a:rPr>
              <a:t>اكتمال </a:t>
            </a:r>
            <a:r>
              <a:rPr lang="ar-SA" dirty="0">
                <a:solidFill>
                  <a:srgbClr val="222222"/>
                </a:solidFill>
                <a:latin typeface="Arabic Transparent"/>
                <a:ea typeface="Times New Roman"/>
                <a:cs typeface="Khalid Art bold"/>
              </a:rPr>
              <a:t>الجسم وعدم فقد أي جزء منه</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IQ" dirty="0" smtClean="0">
                <a:solidFill>
                  <a:srgbClr val="222222"/>
                </a:solidFill>
                <a:latin typeface="Arabic Transparent"/>
                <a:ea typeface="Times New Roman"/>
                <a:cs typeface="Khalid Art bold"/>
              </a:rPr>
              <a:t>2-</a:t>
            </a:r>
            <a:r>
              <a:rPr lang="ar-SA" dirty="0" smtClean="0">
                <a:solidFill>
                  <a:srgbClr val="222222"/>
                </a:solidFill>
                <a:latin typeface="Arabic Transparent"/>
                <a:ea typeface="Times New Roman"/>
                <a:cs typeface="Khalid Art bold"/>
              </a:rPr>
              <a:t>الحالة </a:t>
            </a:r>
            <a:r>
              <a:rPr lang="ar-SA" dirty="0">
                <a:solidFill>
                  <a:srgbClr val="222222"/>
                </a:solidFill>
                <a:latin typeface="Arabic Transparent"/>
                <a:ea typeface="Times New Roman"/>
                <a:cs typeface="Khalid Art bold"/>
              </a:rPr>
              <a:t>الصحية الجيدة للأمهات ودرجة حيويتها</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IQ" dirty="0" smtClean="0">
                <a:solidFill>
                  <a:srgbClr val="222222"/>
                </a:solidFill>
                <a:latin typeface="Arabic Transparent"/>
                <a:ea typeface="Times New Roman"/>
                <a:cs typeface="Khalid Art bold"/>
              </a:rPr>
              <a:t>3- </a:t>
            </a:r>
            <a:r>
              <a:rPr lang="ar-SA" dirty="0" smtClean="0">
                <a:solidFill>
                  <a:srgbClr val="222222"/>
                </a:solidFill>
                <a:latin typeface="Arabic Transparent"/>
                <a:ea typeface="Times New Roman"/>
                <a:cs typeface="Khalid Art bold"/>
              </a:rPr>
              <a:t>حجم </a:t>
            </a:r>
            <a:r>
              <a:rPr lang="ar-SA" dirty="0">
                <a:solidFill>
                  <a:srgbClr val="222222"/>
                </a:solidFill>
                <a:latin typeface="Arabic Transparent"/>
                <a:ea typeface="Times New Roman"/>
                <a:cs typeface="Khalid Art bold"/>
              </a:rPr>
              <a:t>الأمهات لايقل عن 50 جم ويفضل الأحجام الأكثر من ذلك</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IQ" dirty="0" smtClean="0">
                <a:solidFill>
                  <a:srgbClr val="222222"/>
                </a:solidFill>
                <a:latin typeface="Arabic Transparent"/>
                <a:ea typeface="Times New Roman"/>
                <a:cs typeface="Khalid Art bold"/>
              </a:rPr>
              <a:t>4-</a:t>
            </a:r>
            <a:r>
              <a:rPr lang="ar-SA" dirty="0" smtClean="0">
                <a:solidFill>
                  <a:srgbClr val="222222"/>
                </a:solidFill>
                <a:latin typeface="Arabic Transparent"/>
                <a:ea typeface="Times New Roman"/>
                <a:cs typeface="Khalid Art bold"/>
              </a:rPr>
              <a:t>ويمكن </a:t>
            </a:r>
            <a:r>
              <a:rPr lang="ar-SA" dirty="0">
                <a:solidFill>
                  <a:srgbClr val="222222"/>
                </a:solidFill>
                <a:latin typeface="Arabic Transparent"/>
                <a:ea typeface="Times New Roman"/>
                <a:cs typeface="Khalid Art bold"/>
              </a:rPr>
              <a:t>التميز بين الذكر والأنثي عن طريق تميز الذكور بكبر حجم منطقة الرأس صدر نسبياً وضيق المسافة بين أرجل المشي ويبلغ عدد أرجل المشي خمس أزواج ويتميز الزوج الثاني في الذكر بأنه أسمك وأكبر ومزود بأشواك عن مثيلة في الأنثي</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endParaRPr lang="en-US" dirty="0"/>
          </a:p>
        </p:txBody>
      </p:sp>
    </p:spTree>
    <p:extLst>
      <p:ext uri="{BB962C8B-B14F-4D97-AF65-F5344CB8AC3E}">
        <p14:creationId xmlns:p14="http://schemas.microsoft.com/office/powerpoint/2010/main" val="4819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28600"/>
            <a:ext cx="8839200" cy="6477000"/>
          </a:xfrm>
        </p:spPr>
        <p:txBody>
          <a:bodyPr>
            <a:normAutofit/>
          </a:bodyPr>
          <a:lstStyle/>
          <a:p>
            <a:pPr algn="justLow" rtl="1"/>
            <a:r>
              <a:rPr lang="ar-SA" sz="4300" dirty="0">
                <a:solidFill>
                  <a:srgbClr val="FF0000"/>
                </a:solidFill>
                <a:latin typeface="Arabic Transparent"/>
                <a:ea typeface="Times New Roman"/>
                <a:cs typeface="Khalid Art bold"/>
              </a:rPr>
              <a:t>عملية الأقلمة</a:t>
            </a:r>
            <a:r>
              <a:rPr lang="en-US" sz="4300" dirty="0">
                <a:solidFill>
                  <a:srgbClr val="FF0000"/>
                </a:solidFill>
                <a:latin typeface="Arabic Transparent"/>
                <a:ea typeface="Times New Roman"/>
                <a:cs typeface="Khalid Art bold"/>
              </a:rPr>
              <a:t> :</a:t>
            </a:r>
            <a:br>
              <a:rPr lang="en-US" sz="4300" dirty="0">
                <a:solidFill>
                  <a:srgbClr val="FF0000"/>
                </a:solidFill>
                <a:latin typeface="Arabic Transparent"/>
                <a:ea typeface="Times New Roman"/>
                <a:cs typeface="Khalid Art bold"/>
              </a:rPr>
            </a:br>
            <a:r>
              <a:rPr lang="en-US" sz="4300" dirty="0">
                <a:solidFill>
                  <a:srgbClr val="FF0000"/>
                </a:solidFill>
                <a:latin typeface="Arabic Transparent"/>
                <a:ea typeface="Times New Roman"/>
                <a:cs typeface="Khalid Art bold"/>
              </a:rPr>
              <a:t/>
            </a:r>
            <a:br>
              <a:rPr lang="en-US" sz="4300" dirty="0">
                <a:solidFill>
                  <a:srgbClr val="FF0000"/>
                </a:solidFill>
                <a:latin typeface="Arabic Transparent"/>
                <a:ea typeface="Times New Roman"/>
                <a:cs typeface="Khalid Art bold"/>
              </a:rPr>
            </a:br>
            <a:r>
              <a:rPr lang="ar-SA" dirty="0">
                <a:solidFill>
                  <a:srgbClr val="222222"/>
                </a:solidFill>
                <a:latin typeface="Arabic Transparent"/>
                <a:ea typeface="Times New Roman"/>
                <a:cs typeface="Khalid Art bold"/>
              </a:rPr>
              <a:t>عملية أقلمة الأمهات علي درجة الحرارة وخواص البيئة المائية داخل وخارج الكيس تتم بوضع الأكياس معلقة في الخزانات لفترة من الوقت حتى تتساوي درجات الحرارة بين الكيس والخزان ، ثم تفتح الأكياس وتخلط ببعض مياه علي فترات لتتساوي الخواص البيئية ويقل الفرق بين المياه الجديدة ومياه الخزان</a:t>
            </a:r>
            <a:r>
              <a:rPr lang="en-US" dirty="0">
                <a:solidFill>
                  <a:srgbClr val="222222"/>
                </a:solidFill>
                <a:latin typeface="Arabic Transparent"/>
                <a:ea typeface="Times New Roman"/>
                <a:cs typeface="Khalid Art bold"/>
              </a:rPr>
              <a:t>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يتم تجهيز الخزانات بالمياه والهواء ويتم توزيع عدد 2000 أنثي و 400 ذكر علي 10 أحواض خرسانية ويتم التغذية يومياً 6 مساءاً بالغذاء الصناعي بالإضافة إلي الديدان ولحوم الأسماك والحبار بمعدل 5 % من وزن الأمهات مع إضاءة الأحواض من الساعة 8 مساءاً إلي الساعة السادسة صباحاً</a:t>
            </a:r>
            <a:r>
              <a:rPr lang="en-US" dirty="0">
                <a:solidFill>
                  <a:srgbClr val="222222"/>
                </a:solidFill>
                <a:latin typeface="Arabic Transparent"/>
                <a:ea typeface="Times New Roman"/>
                <a:cs typeface="Khalid Art bold"/>
              </a:rPr>
              <a:t>.</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endParaRPr lang="en-US" dirty="0"/>
          </a:p>
        </p:txBody>
      </p:sp>
    </p:spTree>
    <p:extLst>
      <p:ext uri="{BB962C8B-B14F-4D97-AF65-F5344CB8AC3E}">
        <p14:creationId xmlns:p14="http://schemas.microsoft.com/office/powerpoint/2010/main" val="427934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4800"/>
            <a:ext cx="7772400" cy="1447800"/>
          </a:xfrm>
        </p:spPr>
        <p:txBody>
          <a:bodyPr>
            <a:normAutofit fontScale="25000" lnSpcReduction="20000"/>
          </a:bodyPr>
          <a:lstStyle/>
          <a:p>
            <a:pPr algn="justLow" rtl="1"/>
            <a:r>
              <a:rPr lang="ar-SA" sz="14400" b="1" dirty="0" smtClean="0">
                <a:solidFill>
                  <a:srgbClr val="222222"/>
                </a:solidFill>
                <a:effectLst/>
                <a:ea typeface="Times New Roman"/>
                <a:cs typeface="Simplified Arabic" pitchFamily="18" charset="-78"/>
              </a:rPr>
              <a:t>ينقسم </a:t>
            </a:r>
            <a:r>
              <a:rPr lang="ar-IQ" sz="14400" b="1" dirty="0" smtClean="0">
                <a:solidFill>
                  <a:srgbClr val="222222"/>
                </a:solidFill>
                <a:effectLst/>
                <a:ea typeface="Times New Roman"/>
                <a:cs typeface="Simplified Arabic" pitchFamily="18" charset="-78"/>
              </a:rPr>
              <a:t>روبيان</a:t>
            </a:r>
            <a:r>
              <a:rPr lang="ar-SA" sz="14400" b="1" dirty="0" smtClean="0">
                <a:solidFill>
                  <a:srgbClr val="222222"/>
                </a:solidFill>
                <a:effectLst/>
                <a:ea typeface="Times New Roman"/>
                <a:cs typeface="Simplified Arabic" pitchFamily="18" charset="-78"/>
              </a:rPr>
              <a:t> المياه العذبة إلي عدة أجناس أهمها جنس</a:t>
            </a:r>
            <a:r>
              <a:rPr lang="en-US" sz="14400" b="1" dirty="0" smtClean="0">
                <a:solidFill>
                  <a:srgbClr val="222222"/>
                </a:solidFill>
                <a:effectLst/>
                <a:ea typeface="Times New Roman"/>
                <a:cs typeface="Simplified Arabic" pitchFamily="18" charset="-78"/>
              </a:rPr>
              <a:t> </a:t>
            </a:r>
            <a:r>
              <a:rPr lang="en-US" sz="14400" b="1" u="sng" dirty="0" smtClean="0">
                <a:solidFill>
                  <a:srgbClr val="335599"/>
                </a:solidFill>
                <a:effectLst/>
                <a:ea typeface="Times New Roman"/>
                <a:cs typeface="Simplified Arabic" pitchFamily="18" charset="-78"/>
                <a:hlinkClick r:id="rId2"/>
              </a:rPr>
              <a:t>Macro brachium</a:t>
            </a:r>
            <a:r>
              <a:rPr lang="en-US" sz="14400" b="1" dirty="0" smtClean="0">
                <a:solidFill>
                  <a:srgbClr val="222222"/>
                </a:solidFill>
                <a:effectLst/>
                <a:ea typeface="Times New Roman"/>
                <a:cs typeface="Simplified Arabic" pitchFamily="18" charset="-78"/>
              </a:rPr>
              <a:t> </a:t>
            </a:r>
            <a:r>
              <a:rPr lang="ar-IQ" sz="14400" b="1" dirty="0" smtClean="0">
                <a:solidFill>
                  <a:srgbClr val="222222"/>
                </a:solidFill>
                <a:effectLst/>
                <a:ea typeface="Times New Roman"/>
                <a:cs typeface="Simplified Arabic" pitchFamily="18" charset="-78"/>
              </a:rPr>
              <a:t>   </a:t>
            </a:r>
            <a:r>
              <a:rPr lang="ar-SA" sz="14400" b="1" dirty="0" smtClean="0">
                <a:solidFill>
                  <a:srgbClr val="222222"/>
                </a:solidFill>
                <a:effectLst/>
                <a:ea typeface="Times New Roman"/>
                <a:cs typeface="Simplified Arabic" pitchFamily="18" charset="-78"/>
              </a:rPr>
              <a:t>والذي يتبعه عدة أنواع أهمها</a:t>
            </a:r>
            <a:r>
              <a:rPr lang="en-US" sz="14400" b="1" dirty="0" smtClean="0">
                <a:solidFill>
                  <a:srgbClr val="222222"/>
                </a:solidFill>
                <a:effectLst/>
                <a:ea typeface="Times New Roman"/>
                <a:cs typeface="Simplified Arabic" pitchFamily="18" charset="-78"/>
              </a:rPr>
              <a:t>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M. </a:t>
            </a:r>
            <a:r>
              <a:rPr lang="en-US" sz="14400" b="1" dirty="0" err="1" smtClean="0">
                <a:solidFill>
                  <a:srgbClr val="222222"/>
                </a:solidFill>
                <a:effectLst/>
                <a:ea typeface="Times New Roman"/>
                <a:cs typeface="Simplified Arabic" pitchFamily="18" charset="-78"/>
              </a:rPr>
              <a:t>rosenbergii</a:t>
            </a: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M. </a:t>
            </a:r>
            <a:r>
              <a:rPr lang="en-US" sz="14400" b="1" dirty="0" err="1" smtClean="0">
                <a:solidFill>
                  <a:srgbClr val="222222"/>
                </a:solidFill>
                <a:effectLst/>
                <a:ea typeface="Times New Roman"/>
                <a:cs typeface="Simplified Arabic" pitchFamily="18" charset="-78"/>
              </a:rPr>
              <a:t>malcolmsonii</a:t>
            </a:r>
            <a:r>
              <a:rPr lang="en-US" sz="14400" b="1" dirty="0" smtClean="0">
                <a:solidFill>
                  <a:srgbClr val="222222"/>
                </a:solidFill>
                <a:effectLst/>
                <a:ea typeface="Times New Roman"/>
                <a:cs typeface="Simplified Arabic" pitchFamily="18" charset="-78"/>
              </a:rPr>
              <a:t>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M. </a:t>
            </a:r>
            <a:r>
              <a:rPr lang="en-US" sz="14400" b="1" dirty="0" err="1" smtClean="0">
                <a:solidFill>
                  <a:srgbClr val="222222"/>
                </a:solidFill>
                <a:effectLst/>
                <a:ea typeface="Times New Roman"/>
                <a:cs typeface="Simplified Arabic" pitchFamily="18" charset="-78"/>
              </a:rPr>
              <a:t>vollenhovenii</a:t>
            </a:r>
            <a:r>
              <a:rPr lang="en-US" sz="14400" b="1" dirty="0" smtClean="0">
                <a:solidFill>
                  <a:srgbClr val="222222"/>
                </a:solidFill>
                <a:effectLst/>
                <a:ea typeface="Times New Roman"/>
                <a:cs typeface="Simplified Arabic" pitchFamily="18" charset="-78"/>
              </a:rPr>
              <a:t>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M. </a:t>
            </a:r>
            <a:r>
              <a:rPr lang="en-US" sz="14400" b="1" dirty="0" err="1" smtClean="0">
                <a:solidFill>
                  <a:srgbClr val="222222"/>
                </a:solidFill>
                <a:effectLst/>
                <a:ea typeface="Times New Roman"/>
                <a:cs typeface="Simplified Arabic" pitchFamily="18" charset="-78"/>
              </a:rPr>
              <a:t>acanlhurus</a:t>
            </a: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r>
              <a:rPr lang="en-US" sz="14400" b="1" dirty="0" smtClean="0">
                <a:solidFill>
                  <a:srgbClr val="222222"/>
                </a:solidFill>
                <a:effectLst/>
                <a:ea typeface="Times New Roman"/>
                <a:cs typeface="Simplified Arabic" pitchFamily="18" charset="-78"/>
              </a:rPr>
              <a:t>M </a:t>
            </a:r>
            <a:r>
              <a:rPr lang="en-US" sz="14400" b="1" dirty="0" err="1" smtClean="0">
                <a:solidFill>
                  <a:srgbClr val="222222"/>
                </a:solidFill>
                <a:effectLst/>
                <a:ea typeface="Times New Roman"/>
                <a:cs typeface="Simplified Arabic" pitchFamily="18" charset="-78"/>
              </a:rPr>
              <a:t>acanlhurus</a:t>
            </a:r>
            <a:r>
              <a:rPr lang="en-US" sz="14400" b="1" dirty="0" smtClean="0">
                <a:solidFill>
                  <a:srgbClr val="222222"/>
                </a:solidFill>
                <a:effectLst/>
                <a:ea typeface="Times New Roman"/>
                <a:cs typeface="Simplified Arabic" pitchFamily="18" charset="-78"/>
              </a:rPr>
              <a:t/>
            </a:r>
            <a:br>
              <a:rPr lang="en-US" sz="14400" b="1" dirty="0" smtClean="0">
                <a:solidFill>
                  <a:srgbClr val="222222"/>
                </a:solidFill>
                <a:effectLst/>
                <a:ea typeface="Times New Roman"/>
                <a:cs typeface="Simplified Arabic" pitchFamily="18" charset="-78"/>
              </a:rPr>
            </a:br>
            <a:endParaRPr lang="en-US" sz="14400" b="1" dirty="0">
              <a:cs typeface="Simplified Arabic" pitchFamily="18" charset="-78"/>
            </a:endParaRPr>
          </a:p>
          <a:p>
            <a:pPr algn="justLow" rtl="1"/>
            <a:r>
              <a:rPr lang="en-US" sz="7300" dirty="0" smtClean="0">
                <a:solidFill>
                  <a:srgbClr val="222222"/>
                </a:solidFill>
                <a:effectLst/>
                <a:latin typeface="Arabic Transparent"/>
                <a:ea typeface="Times New Roman"/>
                <a:cs typeface="Khalid Art bold"/>
              </a:rPr>
              <a:t/>
            </a:r>
            <a:br>
              <a:rPr lang="en-US" sz="7300" dirty="0" smtClean="0">
                <a:solidFill>
                  <a:srgbClr val="222222"/>
                </a:solidFill>
                <a:effectLst/>
                <a:latin typeface="Arabic Transparent"/>
                <a:ea typeface="Times New Roman"/>
                <a:cs typeface="Khalid Art bold"/>
              </a:rPr>
            </a:br>
            <a:endParaRPr lang="en-US" dirty="0"/>
          </a:p>
        </p:txBody>
      </p:sp>
    </p:spTree>
    <p:extLst>
      <p:ext uri="{BB962C8B-B14F-4D97-AF65-F5344CB8AC3E}">
        <p14:creationId xmlns:p14="http://schemas.microsoft.com/office/powerpoint/2010/main" val="38311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5867400"/>
          </a:xfrm>
        </p:spPr>
        <p:txBody>
          <a:bodyPr>
            <a:normAutofit fontScale="70000" lnSpcReduction="20000"/>
          </a:bodyPr>
          <a:lstStyle/>
          <a:p>
            <a:pPr algn="justLow" rtl="1"/>
            <a:r>
              <a:rPr lang="ar-SA" sz="6400" dirty="0">
                <a:solidFill>
                  <a:srgbClr val="FF0000"/>
                </a:solidFill>
                <a:latin typeface="Arabic Transparent"/>
                <a:ea typeface="Times New Roman"/>
                <a:cs typeface="Khalid Art bold"/>
              </a:rPr>
              <a:t>خصائص البيئة المائية لأحواض الأباء والأمهات</a:t>
            </a:r>
            <a:r>
              <a:rPr lang="en-US" sz="6400" dirty="0">
                <a:solidFill>
                  <a:srgbClr val="FF0000"/>
                </a:solidFill>
                <a:latin typeface="Arabic Transparent"/>
                <a:ea typeface="Times New Roman"/>
                <a:cs typeface="Khalid Art bold"/>
              </a:rPr>
              <a:t/>
            </a:r>
            <a:br>
              <a:rPr lang="en-US" sz="6400" dirty="0">
                <a:solidFill>
                  <a:srgbClr val="FF0000"/>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الحرارة 25 درجة مئوية</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معدل تدفق المياه 5 لتر / ثانية (18 م3 / ساعة</a:t>
            </a:r>
            <a:r>
              <a:rPr lang="en-US" dirty="0">
                <a:solidFill>
                  <a:srgbClr val="222222"/>
                </a:solidFill>
                <a:latin typeface="Arabic Transparent"/>
                <a:ea typeface="Times New Roman"/>
                <a:cs typeface="Khalid Art bold"/>
              </a:rPr>
              <a:t> </a:t>
            </a:r>
            <a:r>
              <a:rPr lang="ar-IQ" dirty="0" smtClean="0">
                <a:solidFill>
                  <a:srgbClr val="222222"/>
                </a:solidFill>
                <a:latin typeface="Arabic Transparent"/>
                <a:ea typeface="Times New Roman"/>
                <a:cs typeface="Khalid Art bold"/>
              </a:rPr>
              <a:t>)</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متوسط وزن الأمهات 50 جرام للواحدة</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الأكسجين الذائب أكثر من 80 % تشبع</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الأمونيا</a:t>
            </a:r>
            <a:r>
              <a:rPr lang="en-US" dirty="0">
                <a:solidFill>
                  <a:srgbClr val="222222"/>
                </a:solidFill>
                <a:latin typeface="Arabic Transparent"/>
                <a:ea typeface="Times New Roman"/>
                <a:cs typeface="Khalid Art bold"/>
              </a:rPr>
              <a:t> (NH3 ) </a:t>
            </a:r>
            <a:r>
              <a:rPr lang="ar-SA" dirty="0">
                <a:solidFill>
                  <a:srgbClr val="222222"/>
                </a:solidFill>
                <a:latin typeface="Arabic Transparent"/>
                <a:ea typeface="Times New Roman"/>
                <a:cs typeface="Khalid Art bold"/>
              </a:rPr>
              <a:t>أقل من 0.5 جزء في المليون</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النتريت</a:t>
            </a:r>
            <a:r>
              <a:rPr lang="en-US" dirty="0">
                <a:solidFill>
                  <a:srgbClr val="222222"/>
                </a:solidFill>
                <a:latin typeface="Arabic Transparent"/>
                <a:ea typeface="Times New Roman"/>
                <a:cs typeface="Khalid Art bold"/>
              </a:rPr>
              <a:t> (NO2 ) </a:t>
            </a:r>
            <a:r>
              <a:rPr lang="ar-SA" dirty="0">
                <a:solidFill>
                  <a:srgbClr val="222222"/>
                </a:solidFill>
                <a:latin typeface="Arabic Transparent"/>
                <a:ea typeface="Times New Roman"/>
                <a:cs typeface="Khalid Art bold"/>
              </a:rPr>
              <a:t>أقل من 0.2 جزء في المليون</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النترات</a:t>
            </a:r>
            <a:r>
              <a:rPr lang="en-US" dirty="0">
                <a:solidFill>
                  <a:srgbClr val="222222"/>
                </a:solidFill>
                <a:latin typeface="Arabic Transparent"/>
                <a:ea typeface="Times New Roman"/>
                <a:cs typeface="Khalid Art bold"/>
              </a:rPr>
              <a:t> (NO3) </a:t>
            </a:r>
            <a:r>
              <a:rPr lang="ar-SA" dirty="0">
                <a:solidFill>
                  <a:srgbClr val="222222"/>
                </a:solidFill>
                <a:latin typeface="Arabic Transparent"/>
                <a:ea typeface="Times New Roman"/>
                <a:cs typeface="Khalid Art bold"/>
              </a:rPr>
              <a:t>أقل من 100 جزء في المليون</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PH 7 -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8.5</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ar-SA" dirty="0">
                <a:solidFill>
                  <a:srgbClr val="222222"/>
                </a:solidFill>
                <a:latin typeface="Arabic Transparent"/>
                <a:ea typeface="Times New Roman"/>
                <a:cs typeface="Khalid Art bold"/>
              </a:rPr>
              <a:t>درجة ملوحة المياه أقل من 5 جزء في الألف</a:t>
            </a: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endParaRPr lang="en-US" dirty="0"/>
          </a:p>
        </p:txBody>
      </p:sp>
    </p:spTree>
    <p:extLst>
      <p:ext uri="{BB962C8B-B14F-4D97-AF65-F5344CB8AC3E}">
        <p14:creationId xmlns:p14="http://schemas.microsoft.com/office/powerpoint/2010/main" val="21666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81000"/>
            <a:ext cx="8763000" cy="6248400"/>
          </a:xfrm>
        </p:spPr>
        <p:txBody>
          <a:bodyPr>
            <a:normAutofit/>
          </a:bodyPr>
          <a:lstStyle/>
          <a:p>
            <a:pPr algn="justLow" rtl="1"/>
            <a:r>
              <a:rPr lang="ar-SA" dirty="0">
                <a:solidFill>
                  <a:srgbClr val="222222"/>
                </a:solidFill>
                <a:latin typeface="Arabic Transparent"/>
                <a:ea typeface="Times New Roman"/>
                <a:cs typeface="Khalid Art bold"/>
              </a:rPr>
              <a:t>في العادة تضع أمهات</a:t>
            </a:r>
            <a:r>
              <a:rPr lang="en-US" dirty="0">
                <a:solidFill>
                  <a:srgbClr val="222222"/>
                </a:solidFill>
                <a:latin typeface="Arabic Transparent"/>
                <a:ea typeface="Times New Roman"/>
                <a:cs typeface="Khalid Art bold"/>
              </a:rPr>
              <a:t> </a:t>
            </a:r>
            <a:r>
              <a:rPr lang="ar-IQ" dirty="0" smtClean="0">
                <a:solidFill>
                  <a:srgbClr val="222222"/>
                </a:solidFill>
                <a:latin typeface="Arabic Transparent"/>
                <a:ea typeface="Times New Roman"/>
                <a:cs typeface="Khalid Art bold"/>
              </a:rPr>
              <a:t>روبيان </a:t>
            </a:r>
            <a:r>
              <a:rPr lang="ar-SA" dirty="0" smtClean="0">
                <a:solidFill>
                  <a:srgbClr val="222222"/>
                </a:solidFill>
                <a:latin typeface="Arabic Transparent"/>
                <a:ea typeface="Times New Roman"/>
                <a:cs typeface="Khalid Art bold"/>
              </a:rPr>
              <a:t>المياه </a:t>
            </a:r>
            <a:r>
              <a:rPr lang="ar-SA" dirty="0">
                <a:solidFill>
                  <a:srgbClr val="222222"/>
                </a:solidFill>
                <a:latin typeface="Arabic Transparent"/>
                <a:ea typeface="Times New Roman"/>
                <a:cs typeface="Khalid Art bold"/>
              </a:rPr>
              <a:t>العذبة البيض 3- 4 مرات في السنة ( 120000 بيضة في المرة الواحدة ) وإناث الجمبرى تحمل البيض علي أجسامها وعلى ذلك لابد من الحرص الشديد عند تداولها ونقلها حتى لا يحدث فقد للبيض منها</a:t>
            </a:r>
            <a:r>
              <a:rPr lang="en-US" dirty="0">
                <a:solidFill>
                  <a:srgbClr val="222222"/>
                </a:solidFill>
                <a:latin typeface="Arabic Transparent"/>
                <a:ea typeface="Times New Roman"/>
                <a:cs typeface="Khalid Art bold"/>
              </a:rPr>
              <a:t>.</a:t>
            </a:r>
            <a:br>
              <a:rPr lang="en-US" dirty="0">
                <a:solidFill>
                  <a:srgbClr val="222222"/>
                </a:solidFill>
                <a:latin typeface="Arabic Transparent"/>
                <a:ea typeface="Times New Roman"/>
                <a:cs typeface="Khalid Art bold"/>
              </a:rPr>
            </a:br>
            <a:r>
              <a:rPr lang="en-US" dirty="0">
                <a:solidFill>
                  <a:srgbClr val="222222"/>
                </a:solidFill>
                <a:latin typeface="Arabic Transparent"/>
                <a:ea typeface="Times New Roman"/>
                <a:cs typeface="Khalid Art bold"/>
              </a:rPr>
              <a:t/>
            </a:r>
            <a:br>
              <a:rPr lang="en-US" dirty="0">
                <a:solidFill>
                  <a:srgbClr val="222222"/>
                </a:solidFill>
                <a:latin typeface="Arabic Transparent"/>
                <a:ea typeface="Times New Roman"/>
                <a:cs typeface="Khalid Art bold"/>
              </a:rPr>
            </a:br>
            <a:endParaRPr lang="en-US" dirty="0"/>
          </a:p>
        </p:txBody>
      </p:sp>
    </p:spTree>
    <p:extLst>
      <p:ext uri="{BB962C8B-B14F-4D97-AF65-F5344CB8AC3E}">
        <p14:creationId xmlns:p14="http://schemas.microsoft.com/office/powerpoint/2010/main" val="3840159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752600"/>
            <a:ext cx="7924800" cy="2895600"/>
          </a:xfrm>
        </p:spPr>
        <p:txBody>
          <a:bodyPr>
            <a:noAutofit/>
          </a:bodyPr>
          <a:lstStyle/>
          <a:p>
            <a:pPr rtl="1"/>
            <a:r>
              <a:rPr lang="ar-IQ" sz="9600" dirty="0" smtClean="0">
                <a:latin typeface="Bahnschrift Light Condensed" pitchFamily="34" charset="0"/>
              </a:rPr>
              <a:t>شكرا لأصغائكم</a:t>
            </a:r>
            <a:endParaRPr lang="en-US" sz="9600" dirty="0">
              <a:latin typeface="Bahnschrift Light Condensed" pitchFamily="34" charset="0"/>
            </a:endParaRPr>
          </a:p>
        </p:txBody>
      </p:sp>
    </p:spTree>
    <p:extLst>
      <p:ext uri="{BB962C8B-B14F-4D97-AF65-F5344CB8AC3E}">
        <p14:creationId xmlns:p14="http://schemas.microsoft.com/office/powerpoint/2010/main" val="14034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763000" cy="6172200"/>
          </a:xfrm>
        </p:spPr>
        <p:txBody>
          <a:bodyPr>
            <a:noAutofit/>
          </a:bodyPr>
          <a:lstStyle/>
          <a:p>
            <a:pPr algn="justLow" rtl="1"/>
            <a:r>
              <a:rPr lang="ar-SA" sz="4400" b="1" dirty="0" smtClean="0">
                <a:solidFill>
                  <a:srgbClr val="222222"/>
                </a:solidFill>
                <a:ea typeface="Times New Roman"/>
                <a:cs typeface="Simplified Arabic" pitchFamily="18" charset="-78"/>
              </a:rPr>
              <a:t>وينتشر</a:t>
            </a:r>
            <a:r>
              <a:rPr lang="ar-IQ" sz="4400" b="1" dirty="0" smtClean="0">
                <a:solidFill>
                  <a:srgbClr val="222222"/>
                </a:solidFill>
                <a:ea typeface="Times New Roman"/>
                <a:cs typeface="Simplified Arabic" pitchFamily="18" charset="-78"/>
              </a:rPr>
              <a:t> استزراع</a:t>
            </a:r>
            <a:r>
              <a:rPr lang="ar-SA" sz="4400" b="1" dirty="0" smtClean="0">
                <a:solidFill>
                  <a:srgbClr val="222222"/>
                </a:solidFill>
                <a:ea typeface="Times New Roman"/>
                <a:cs typeface="Simplified Arabic" pitchFamily="18" charset="-78"/>
              </a:rPr>
              <a:t> </a:t>
            </a:r>
            <a:r>
              <a:rPr lang="ar-IQ" sz="4400" b="1" dirty="0">
                <a:solidFill>
                  <a:srgbClr val="222222"/>
                </a:solidFill>
                <a:ea typeface="Times New Roman"/>
                <a:cs typeface="Simplified Arabic" pitchFamily="18" charset="-78"/>
              </a:rPr>
              <a:t>ال</a:t>
            </a:r>
            <a:r>
              <a:rPr lang="ar-SA" sz="4400" b="1" dirty="0">
                <a:solidFill>
                  <a:srgbClr val="222222"/>
                </a:solidFill>
                <a:ea typeface="Times New Roman"/>
                <a:cs typeface="Simplified Arabic" pitchFamily="18" charset="-78"/>
              </a:rPr>
              <a:t>نوع</a:t>
            </a:r>
            <a:r>
              <a:rPr lang="en-US" sz="4400" b="1" dirty="0">
                <a:solidFill>
                  <a:srgbClr val="222222"/>
                </a:solidFill>
                <a:ea typeface="Times New Roman"/>
                <a:cs typeface="Simplified Arabic" pitchFamily="18" charset="-78"/>
              </a:rPr>
              <a:t> M. </a:t>
            </a:r>
            <a:r>
              <a:rPr lang="en-US" sz="4400" b="1" dirty="0" err="1">
                <a:solidFill>
                  <a:srgbClr val="222222"/>
                </a:solidFill>
                <a:ea typeface="Times New Roman"/>
                <a:cs typeface="Simplified Arabic" pitchFamily="18" charset="-78"/>
              </a:rPr>
              <a:t>rosenbergii</a:t>
            </a:r>
            <a:r>
              <a:rPr lang="en-US" sz="4400" b="1" dirty="0">
                <a:solidFill>
                  <a:srgbClr val="222222"/>
                </a:solidFill>
                <a:ea typeface="Times New Roman"/>
                <a:cs typeface="Simplified Arabic" pitchFamily="18" charset="-78"/>
              </a:rPr>
              <a:t> </a:t>
            </a:r>
            <a:r>
              <a:rPr lang="ar-SA" sz="4400" b="1" dirty="0" smtClean="0">
                <a:solidFill>
                  <a:srgbClr val="222222"/>
                </a:solidFill>
                <a:ea typeface="Times New Roman"/>
                <a:cs typeface="Simplified Arabic" pitchFamily="18" charset="-78"/>
              </a:rPr>
              <a:t>لسه</a:t>
            </a:r>
            <a:r>
              <a:rPr lang="ar-IQ" sz="4400" b="1" dirty="0" smtClean="0">
                <a:solidFill>
                  <a:srgbClr val="222222"/>
                </a:solidFill>
                <a:ea typeface="Times New Roman"/>
                <a:cs typeface="Simplified Arabic" pitchFamily="18" charset="-78"/>
              </a:rPr>
              <a:t>ولة</a:t>
            </a:r>
            <a:r>
              <a:rPr lang="ar-SA" sz="4400" b="1" dirty="0" smtClean="0">
                <a:solidFill>
                  <a:srgbClr val="222222"/>
                </a:solidFill>
                <a:ea typeface="Times New Roman"/>
                <a:cs typeface="Simplified Arabic" pitchFamily="18" charset="-78"/>
              </a:rPr>
              <a:t> تفريخه </a:t>
            </a:r>
            <a:r>
              <a:rPr lang="ar-SA" sz="4400" b="1" dirty="0">
                <a:solidFill>
                  <a:srgbClr val="222222"/>
                </a:solidFill>
                <a:ea typeface="Times New Roman"/>
                <a:cs typeface="Simplified Arabic" pitchFamily="18" charset="-78"/>
              </a:rPr>
              <a:t>وتربيته وارتفاع معدل نموه علاوة </a:t>
            </a:r>
            <a:r>
              <a:rPr lang="ar-SA" sz="4400" b="1" dirty="0" smtClean="0">
                <a:solidFill>
                  <a:srgbClr val="222222"/>
                </a:solidFill>
                <a:ea typeface="Times New Roman"/>
                <a:cs typeface="Simplified Arabic" pitchFamily="18" charset="-78"/>
              </a:rPr>
              <a:t>عل</a:t>
            </a:r>
            <a:r>
              <a:rPr lang="ar-IQ" sz="4400" b="1" dirty="0" smtClean="0">
                <a:solidFill>
                  <a:srgbClr val="222222"/>
                </a:solidFill>
                <a:ea typeface="Times New Roman"/>
                <a:cs typeface="Simplified Arabic" pitchFamily="18" charset="-78"/>
              </a:rPr>
              <a:t>ى</a:t>
            </a:r>
            <a:r>
              <a:rPr lang="ar-SA" sz="4400" b="1" dirty="0" smtClean="0">
                <a:solidFill>
                  <a:srgbClr val="222222"/>
                </a:solidFill>
                <a:ea typeface="Times New Roman"/>
                <a:cs typeface="Simplified Arabic" pitchFamily="18" charset="-78"/>
              </a:rPr>
              <a:t> </a:t>
            </a:r>
            <a:r>
              <a:rPr lang="ar-SA" sz="4400" b="1" dirty="0">
                <a:solidFill>
                  <a:srgbClr val="222222"/>
                </a:solidFill>
                <a:ea typeface="Times New Roman"/>
                <a:cs typeface="Simplified Arabic" pitchFamily="18" charset="-78"/>
              </a:rPr>
              <a:t>أنه أقل </a:t>
            </a:r>
            <a:r>
              <a:rPr lang="ar-SA" sz="4400" b="1" dirty="0" smtClean="0">
                <a:solidFill>
                  <a:srgbClr val="222222"/>
                </a:solidFill>
                <a:ea typeface="Times New Roman"/>
                <a:cs typeface="Simplified Arabic" pitchFamily="18" charset="-78"/>
              </a:rPr>
              <a:t>الأنواع</a:t>
            </a:r>
            <a:r>
              <a:rPr lang="en-US" sz="4400" b="1" dirty="0" smtClean="0">
                <a:solidFill>
                  <a:srgbClr val="222222"/>
                </a:solidFill>
                <a:ea typeface="Times New Roman"/>
                <a:cs typeface="Simplified Arabic" pitchFamily="18" charset="-78"/>
              </a:rPr>
              <a:t>.</a:t>
            </a:r>
            <a:r>
              <a:rPr lang="en-US" sz="4400" b="1" dirty="0">
                <a:solidFill>
                  <a:srgbClr val="222222"/>
                </a:solidFill>
                <a:ea typeface="Times New Roman"/>
                <a:cs typeface="Simplified Arabic" pitchFamily="18" charset="-78"/>
              </a:rPr>
              <a:t/>
            </a:r>
            <a:br>
              <a:rPr lang="en-US" sz="4400" b="1" dirty="0">
                <a:solidFill>
                  <a:srgbClr val="222222"/>
                </a:solidFill>
                <a:ea typeface="Times New Roman"/>
                <a:cs typeface="Simplified Arabic" pitchFamily="18" charset="-78"/>
              </a:rPr>
            </a:br>
            <a:r>
              <a:rPr lang="en-US" sz="4400" b="1" dirty="0">
                <a:solidFill>
                  <a:srgbClr val="222222"/>
                </a:solidFill>
                <a:ea typeface="Times New Roman"/>
                <a:cs typeface="Simplified Arabic" pitchFamily="18" charset="-78"/>
              </a:rPr>
              <a:t/>
            </a:r>
            <a:br>
              <a:rPr lang="en-US" sz="4400" b="1" dirty="0">
                <a:solidFill>
                  <a:srgbClr val="222222"/>
                </a:solidFill>
                <a:ea typeface="Times New Roman"/>
                <a:cs typeface="Simplified Arabic" pitchFamily="18" charset="-78"/>
              </a:rPr>
            </a:b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1"/>
            <a:ext cx="8991600" cy="431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5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763000" cy="6400800"/>
          </a:xfrm>
        </p:spPr>
        <p:txBody>
          <a:bodyPr>
            <a:normAutofit fontScale="92500" lnSpcReduction="20000"/>
          </a:bodyPr>
          <a:lstStyle/>
          <a:p>
            <a:pPr algn="justLow" rtl="1"/>
            <a:r>
              <a:rPr lang="ar-SA" sz="4000" dirty="0" smtClean="0">
                <a:solidFill>
                  <a:srgbClr val="222222"/>
                </a:solidFill>
                <a:effectLst/>
                <a:ea typeface="Times New Roman"/>
                <a:cs typeface="Khalid Art bold"/>
              </a:rPr>
              <a:t>الصفات البيولوجية والعادات الغذائية</a:t>
            </a:r>
            <a:r>
              <a:rPr lang="en-US" sz="4000" dirty="0" smtClean="0">
                <a:solidFill>
                  <a:srgbClr val="222222"/>
                </a:solidFill>
                <a:effectLst/>
                <a:ea typeface="Times New Roman"/>
                <a:cs typeface="Khalid Art bold"/>
              </a:rPr>
              <a:t> :</a:t>
            </a:r>
            <a:br>
              <a:rPr lang="en-US" sz="4000" dirty="0" smtClean="0">
                <a:solidFill>
                  <a:srgbClr val="222222"/>
                </a:solidFill>
                <a:effectLst/>
                <a:ea typeface="Times New Roman"/>
                <a:cs typeface="Khalid Art bold"/>
              </a:rPr>
            </a:br>
            <a:r>
              <a:rPr lang="en-US" sz="4000" dirty="0" smtClean="0">
                <a:solidFill>
                  <a:srgbClr val="222222"/>
                </a:solidFill>
                <a:effectLst/>
                <a:ea typeface="Times New Roman"/>
                <a:cs typeface="Khalid Art bold"/>
              </a:rPr>
              <a:t/>
            </a:r>
            <a:br>
              <a:rPr lang="en-US" sz="4000" dirty="0" smtClean="0">
                <a:solidFill>
                  <a:srgbClr val="222222"/>
                </a:solidFill>
                <a:effectLst/>
                <a:ea typeface="Times New Roman"/>
                <a:cs typeface="Khalid Art bold"/>
              </a:rPr>
            </a:br>
            <a:r>
              <a:rPr lang="ar-SA" sz="4000" dirty="0" smtClean="0">
                <a:solidFill>
                  <a:srgbClr val="222222"/>
                </a:solidFill>
                <a:effectLst/>
                <a:ea typeface="Times New Roman"/>
                <a:cs typeface="Khalid Art bold"/>
              </a:rPr>
              <a:t>يختلف </a:t>
            </a:r>
            <a:r>
              <a:rPr lang="ar-IQ" sz="4000" dirty="0" smtClean="0">
                <a:solidFill>
                  <a:srgbClr val="222222"/>
                </a:solidFill>
                <a:effectLst/>
                <a:ea typeface="Times New Roman"/>
                <a:cs typeface="Khalid Art bold"/>
              </a:rPr>
              <a:t>روبيان</a:t>
            </a:r>
            <a:r>
              <a:rPr lang="ar-SA" sz="4000" dirty="0" smtClean="0">
                <a:solidFill>
                  <a:srgbClr val="222222"/>
                </a:solidFill>
                <a:effectLst/>
                <a:ea typeface="Times New Roman"/>
                <a:cs typeface="Khalid Art bold"/>
              </a:rPr>
              <a:t> المياه العذبة عن </a:t>
            </a:r>
            <a:r>
              <a:rPr lang="ar-IQ" sz="4000" dirty="0" smtClean="0">
                <a:solidFill>
                  <a:srgbClr val="222222"/>
                </a:solidFill>
                <a:effectLst/>
                <a:ea typeface="Times New Roman"/>
                <a:cs typeface="Khalid Art bold"/>
              </a:rPr>
              <a:t>الروبيان</a:t>
            </a:r>
            <a:r>
              <a:rPr lang="ar-SA" sz="4000" dirty="0" smtClean="0">
                <a:solidFill>
                  <a:srgbClr val="222222"/>
                </a:solidFill>
                <a:effectLst/>
                <a:ea typeface="Times New Roman"/>
                <a:cs typeface="Khalid Art bold"/>
              </a:rPr>
              <a:t> البحري بوجود كلابات (مخالب ) علي أرجل المشي الأولي والثانية مع وجود منقار مسنن ومضغوط والفكوك السفلي لجمبري المياه العذبة تحتوي علي قواطع</a:t>
            </a:r>
            <a:r>
              <a:rPr lang="en-US" sz="4000" dirty="0" smtClean="0">
                <a:solidFill>
                  <a:srgbClr val="222222"/>
                </a:solidFill>
                <a:effectLst/>
                <a:ea typeface="Times New Roman"/>
                <a:cs typeface="Khalid Art bold"/>
              </a:rPr>
              <a:t> .</a:t>
            </a:r>
            <a:br>
              <a:rPr lang="en-US" sz="4000" dirty="0" smtClean="0">
                <a:solidFill>
                  <a:srgbClr val="222222"/>
                </a:solidFill>
                <a:effectLst/>
                <a:ea typeface="Times New Roman"/>
                <a:cs typeface="Khalid Art bold"/>
              </a:rPr>
            </a:br>
            <a:r>
              <a:rPr lang="en-US" sz="4000" dirty="0" smtClean="0">
                <a:solidFill>
                  <a:srgbClr val="222222"/>
                </a:solidFill>
                <a:effectLst/>
                <a:ea typeface="Times New Roman"/>
                <a:cs typeface="Khalid Art bold"/>
              </a:rPr>
              <a:t/>
            </a:r>
            <a:br>
              <a:rPr lang="en-US" sz="4000" dirty="0" smtClean="0">
                <a:solidFill>
                  <a:srgbClr val="222222"/>
                </a:solidFill>
                <a:effectLst/>
                <a:ea typeface="Times New Roman"/>
                <a:cs typeface="Khalid Art bold"/>
              </a:rPr>
            </a:br>
            <a:r>
              <a:rPr lang="ar-SA" sz="4000" dirty="0" smtClean="0">
                <a:solidFill>
                  <a:srgbClr val="222222"/>
                </a:solidFill>
                <a:effectLst/>
                <a:ea typeface="Times New Roman"/>
                <a:cs typeface="Khalid Art bold"/>
              </a:rPr>
              <a:t>إناث </a:t>
            </a:r>
            <a:r>
              <a:rPr lang="ar-IQ" sz="4000" dirty="0" smtClean="0">
                <a:solidFill>
                  <a:srgbClr val="222222"/>
                </a:solidFill>
                <a:effectLst/>
                <a:ea typeface="Times New Roman"/>
                <a:cs typeface="Khalid Art bold"/>
              </a:rPr>
              <a:t>روبيان</a:t>
            </a:r>
            <a:r>
              <a:rPr lang="ar-SA" sz="4000" dirty="0" smtClean="0">
                <a:solidFill>
                  <a:srgbClr val="222222"/>
                </a:solidFill>
                <a:effectLst/>
                <a:ea typeface="Times New Roman"/>
                <a:cs typeface="Khalid Art bold"/>
              </a:rPr>
              <a:t> المياه العذبة تحمل البيض في غرف بطنية أسفل البطن بين أرجل العوم ، أما إناث </a:t>
            </a:r>
            <a:r>
              <a:rPr lang="ar-IQ" sz="4000" dirty="0" smtClean="0">
                <a:solidFill>
                  <a:srgbClr val="222222"/>
                </a:solidFill>
                <a:effectLst/>
                <a:ea typeface="Times New Roman"/>
                <a:cs typeface="Khalid Art bold"/>
              </a:rPr>
              <a:t>روبيان</a:t>
            </a:r>
            <a:r>
              <a:rPr lang="ar-SA" sz="4000" dirty="0" smtClean="0">
                <a:solidFill>
                  <a:srgbClr val="222222"/>
                </a:solidFill>
                <a:effectLst/>
                <a:ea typeface="Times New Roman"/>
                <a:cs typeface="Khalid Art bold"/>
              </a:rPr>
              <a:t> المياه المالحة فتحمل البيض في منطقة الظهر</a:t>
            </a:r>
            <a:r>
              <a:rPr lang="en-US" sz="4000" dirty="0" smtClean="0">
                <a:solidFill>
                  <a:srgbClr val="222222"/>
                </a:solidFill>
                <a:effectLst/>
                <a:latin typeface="Arabic Transparent"/>
                <a:ea typeface="Times New Roman"/>
                <a:cs typeface="Khalid Art bold"/>
              </a:rPr>
              <a:t>.</a:t>
            </a:r>
            <a:br>
              <a:rPr lang="en-US" sz="4000" dirty="0" smtClean="0">
                <a:solidFill>
                  <a:srgbClr val="222222"/>
                </a:solidFill>
                <a:effectLst/>
                <a:latin typeface="Arabic Transparent"/>
                <a:ea typeface="Times New Roman"/>
                <a:cs typeface="Khalid Art bold"/>
              </a:rPr>
            </a:br>
            <a:r>
              <a:rPr lang="en-US" sz="4000" dirty="0" smtClean="0">
                <a:solidFill>
                  <a:srgbClr val="222222"/>
                </a:solidFill>
                <a:effectLst/>
                <a:latin typeface="Arabic Transparent"/>
                <a:ea typeface="Times New Roman"/>
                <a:cs typeface="Khalid Art bold"/>
              </a:rPr>
              <a:t/>
            </a:r>
            <a:br>
              <a:rPr lang="en-US" sz="4000" dirty="0" smtClean="0">
                <a:solidFill>
                  <a:srgbClr val="222222"/>
                </a:solidFill>
                <a:effectLst/>
                <a:latin typeface="Arabic Transparent"/>
                <a:ea typeface="Times New Roman"/>
                <a:cs typeface="Khalid Art bold"/>
              </a:rPr>
            </a:br>
            <a:endParaRPr lang="en-US" dirty="0"/>
          </a:p>
        </p:txBody>
      </p:sp>
    </p:spTree>
    <p:extLst>
      <p:ext uri="{BB962C8B-B14F-4D97-AF65-F5344CB8AC3E}">
        <p14:creationId xmlns:p14="http://schemas.microsoft.com/office/powerpoint/2010/main" val="18594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28600"/>
            <a:ext cx="8915400" cy="6477000"/>
          </a:xfrm>
        </p:spPr>
        <p:txBody>
          <a:bodyPr>
            <a:normAutofit/>
          </a:bodyPr>
          <a:lstStyle/>
          <a:p>
            <a:pPr lvl="0" algn="justLow" rtl="1"/>
            <a:r>
              <a:rPr lang="ar-SA" sz="3600" b="1" dirty="0">
                <a:solidFill>
                  <a:srgbClr val="222222"/>
                </a:solidFill>
                <a:ea typeface="Times New Roman"/>
                <a:cs typeface="Simplified Arabic" pitchFamily="18" charset="-78"/>
              </a:rPr>
              <a:t>يفضل تقديم العلائق </a:t>
            </a:r>
            <a:r>
              <a:rPr lang="ar-IQ" sz="3600" b="1" dirty="0" smtClean="0">
                <a:solidFill>
                  <a:srgbClr val="222222"/>
                </a:solidFill>
                <a:ea typeface="Times New Roman"/>
                <a:cs typeface="Simplified Arabic" pitchFamily="18" charset="-78"/>
              </a:rPr>
              <a:t>روبيان</a:t>
            </a:r>
            <a:r>
              <a:rPr lang="ar-SA" sz="3600" b="1" dirty="0" smtClean="0">
                <a:solidFill>
                  <a:srgbClr val="222222"/>
                </a:solidFill>
                <a:ea typeface="Times New Roman"/>
                <a:cs typeface="Simplified Arabic" pitchFamily="18" charset="-78"/>
              </a:rPr>
              <a:t> </a:t>
            </a:r>
            <a:r>
              <a:rPr lang="ar-SA" sz="3600" b="1" dirty="0">
                <a:solidFill>
                  <a:srgbClr val="222222"/>
                </a:solidFill>
                <a:ea typeface="Times New Roman"/>
                <a:cs typeface="Simplified Arabic" pitchFamily="18" charset="-78"/>
              </a:rPr>
              <a:t>المياه العذبة ليلا </a:t>
            </a:r>
            <a:r>
              <a:rPr lang="ar-IQ" sz="3600" b="1" dirty="0" smtClean="0">
                <a:solidFill>
                  <a:srgbClr val="222222"/>
                </a:solidFill>
                <a:ea typeface="Times New Roman"/>
                <a:cs typeface="Simplified Arabic" pitchFamily="18" charset="-78"/>
              </a:rPr>
              <a:t>اذ</a:t>
            </a:r>
            <a:r>
              <a:rPr lang="ar-SA" sz="3600" b="1" dirty="0" smtClean="0">
                <a:solidFill>
                  <a:srgbClr val="222222"/>
                </a:solidFill>
                <a:ea typeface="Times New Roman"/>
                <a:cs typeface="Simplified Arabic" pitchFamily="18" charset="-78"/>
              </a:rPr>
              <a:t> </a:t>
            </a:r>
            <a:r>
              <a:rPr lang="ar-SA" sz="3600" b="1" dirty="0">
                <a:solidFill>
                  <a:srgbClr val="222222"/>
                </a:solidFill>
                <a:ea typeface="Times New Roman"/>
                <a:cs typeface="Simplified Arabic" pitchFamily="18" charset="-78"/>
              </a:rPr>
              <a:t>ينشط في هذا التوقيت ويعتبر رمي التغذية ومفترس في حالة الجوع الشديد ويتغذي </a:t>
            </a:r>
            <a:r>
              <a:rPr lang="ar-IQ" sz="3600" b="1" dirty="0" smtClean="0">
                <a:solidFill>
                  <a:srgbClr val="222222"/>
                </a:solidFill>
                <a:ea typeface="Times New Roman"/>
                <a:cs typeface="Simplified Arabic" pitchFamily="18" charset="-78"/>
              </a:rPr>
              <a:t>روبيان</a:t>
            </a:r>
            <a:r>
              <a:rPr lang="ar-SA" sz="3600" b="1" dirty="0" smtClean="0">
                <a:solidFill>
                  <a:srgbClr val="222222"/>
                </a:solidFill>
                <a:ea typeface="Times New Roman"/>
                <a:cs typeface="Simplified Arabic" pitchFamily="18" charset="-78"/>
              </a:rPr>
              <a:t> </a:t>
            </a:r>
            <a:r>
              <a:rPr lang="ar-SA" sz="3600" b="1" dirty="0">
                <a:solidFill>
                  <a:srgbClr val="222222"/>
                </a:solidFill>
                <a:ea typeface="Times New Roman"/>
                <a:cs typeface="Simplified Arabic" pitchFamily="18" charset="-78"/>
              </a:rPr>
              <a:t>المياه العذبة بشراهة علي الديدان والحشرات ويرقاتها وجميع القشريات والكائنات الحية الدقيقة الحيوانية والنباتية في البيئة المائية</a:t>
            </a:r>
            <a:r>
              <a:rPr lang="en-US" sz="3600" b="1" dirty="0">
                <a:solidFill>
                  <a:srgbClr val="222222"/>
                </a:solidFill>
                <a:ea typeface="Times New Roman"/>
                <a:cs typeface="Simplified Arabic" pitchFamily="18" charset="-78"/>
              </a:rPr>
              <a:t>.</a:t>
            </a:r>
            <a:br>
              <a:rPr lang="en-US" sz="3600" b="1" dirty="0">
                <a:solidFill>
                  <a:srgbClr val="222222"/>
                </a:solidFill>
                <a:ea typeface="Times New Roman"/>
                <a:cs typeface="Simplified Arabic" pitchFamily="18" charset="-78"/>
              </a:rPr>
            </a:br>
            <a:r>
              <a:rPr lang="en-US" sz="3600" b="1" dirty="0">
                <a:solidFill>
                  <a:srgbClr val="222222"/>
                </a:solidFill>
                <a:ea typeface="Times New Roman"/>
                <a:cs typeface="Simplified Arabic" pitchFamily="18" charset="-78"/>
              </a:rPr>
              <a:t/>
            </a:r>
            <a:br>
              <a:rPr lang="en-US" sz="3600" b="1" dirty="0">
                <a:solidFill>
                  <a:srgbClr val="222222"/>
                </a:solidFill>
                <a:ea typeface="Times New Roman"/>
                <a:cs typeface="Simplified Arabic" pitchFamily="18" charset="-78"/>
              </a:rPr>
            </a:br>
            <a:r>
              <a:rPr lang="ar-IQ" sz="3600" b="1" dirty="0" smtClean="0">
                <a:solidFill>
                  <a:srgbClr val="222222"/>
                </a:solidFill>
                <a:ea typeface="Times New Roman"/>
                <a:cs typeface="Simplified Arabic" pitchFamily="18" charset="-78"/>
              </a:rPr>
              <a:t>روبيان</a:t>
            </a:r>
            <a:r>
              <a:rPr lang="ar-SA" sz="3600" b="1" dirty="0" smtClean="0">
                <a:solidFill>
                  <a:srgbClr val="222222"/>
                </a:solidFill>
                <a:ea typeface="Times New Roman"/>
                <a:cs typeface="Simplified Arabic" pitchFamily="18" charset="-78"/>
              </a:rPr>
              <a:t> </a:t>
            </a:r>
            <a:r>
              <a:rPr lang="ar-SA" sz="3600" b="1" dirty="0">
                <a:solidFill>
                  <a:srgbClr val="222222"/>
                </a:solidFill>
                <a:ea typeface="Times New Roman"/>
                <a:cs typeface="Simplified Arabic" pitchFamily="18" charset="-78"/>
              </a:rPr>
              <a:t>المياه العذبة مثله مثل جميع القشريات له هيكل خارجي يتغير نتيجة زيادة الحجم والنمو ( الانسلاخ </a:t>
            </a:r>
            <a:r>
              <a:rPr lang="en-US" sz="3600" b="1" dirty="0">
                <a:solidFill>
                  <a:srgbClr val="222222"/>
                </a:solidFill>
                <a:ea typeface="Times New Roman"/>
                <a:cs typeface="Simplified Arabic" pitchFamily="18" charset="-78"/>
              </a:rPr>
              <a:t>  </a:t>
            </a:r>
            <a:r>
              <a:rPr lang="ar-IQ" sz="3600" b="1" dirty="0">
                <a:solidFill>
                  <a:srgbClr val="222222"/>
                </a:solidFill>
                <a:ea typeface="Times New Roman"/>
                <a:cs typeface="Simplified Arabic" pitchFamily="18" charset="-78"/>
              </a:rPr>
              <a:t>)</a:t>
            </a:r>
            <a:endParaRPr lang="en-US" sz="3600" b="1" dirty="0">
              <a:solidFill>
                <a:prstClr val="black">
                  <a:tint val="75000"/>
                </a:prstClr>
              </a:solidFill>
              <a:cs typeface="Simplified Arabic" pitchFamily="18" charset="-78"/>
            </a:endParaRPr>
          </a:p>
          <a:p>
            <a:pPr algn="justLow"/>
            <a:endParaRPr lang="en-US" b="1" dirty="0"/>
          </a:p>
        </p:txBody>
      </p:sp>
    </p:spTree>
    <p:extLst>
      <p:ext uri="{BB962C8B-B14F-4D97-AF65-F5344CB8AC3E}">
        <p14:creationId xmlns:p14="http://schemas.microsoft.com/office/powerpoint/2010/main" val="23937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915400" cy="6629400"/>
          </a:xfrm>
        </p:spPr>
        <p:txBody>
          <a:bodyPr>
            <a:normAutofit fontScale="92500" lnSpcReduction="10000"/>
          </a:bodyPr>
          <a:lstStyle/>
          <a:p>
            <a:pPr rtl="1">
              <a:lnSpc>
                <a:spcPct val="115000"/>
              </a:lnSpc>
              <a:spcBef>
                <a:spcPts val="0"/>
              </a:spcBef>
              <a:spcAft>
                <a:spcPts val="750"/>
              </a:spcAft>
            </a:pPr>
            <a:r>
              <a:rPr lang="ar-SA" sz="3500" u="sng" dirty="0" smtClean="0">
                <a:solidFill>
                  <a:srgbClr val="335599"/>
                </a:solidFill>
                <a:effectLst/>
                <a:ea typeface="Times New Roman"/>
                <a:cs typeface="Khalid Art bold"/>
                <a:hlinkClick r:id="rId2"/>
              </a:rPr>
              <a:t>معدل التغذية</a:t>
            </a:r>
            <a:r>
              <a:rPr lang="en-US" sz="3500" dirty="0" smtClean="0">
                <a:solidFill>
                  <a:srgbClr val="222222"/>
                </a:solidFill>
                <a:effectLst/>
                <a:ea typeface="Times New Roman"/>
                <a:cs typeface="Khalid Art bold"/>
              </a:rPr>
              <a:t> </a:t>
            </a:r>
            <a:endParaRPr lang="ar-IQ" sz="3500" dirty="0" smtClean="0">
              <a:solidFill>
                <a:srgbClr val="222222"/>
              </a:solidFill>
              <a:effectLst/>
              <a:ea typeface="Times New Roman"/>
              <a:cs typeface="Khalid Art bold"/>
            </a:endParaRPr>
          </a:p>
          <a:p>
            <a:pPr algn="justLow" rtl="1">
              <a:lnSpc>
                <a:spcPct val="115000"/>
              </a:lnSpc>
              <a:spcBef>
                <a:spcPts val="0"/>
              </a:spcBef>
              <a:spcAft>
                <a:spcPts val="750"/>
              </a:spcAft>
            </a:pPr>
            <a:r>
              <a:rPr lang="ar-SA" sz="3500" dirty="0" smtClean="0">
                <a:solidFill>
                  <a:srgbClr val="222222"/>
                </a:solidFill>
                <a:effectLst/>
                <a:ea typeface="Times New Roman"/>
                <a:cs typeface="Khalid Art bold"/>
              </a:rPr>
              <a:t>من 10% إلي 30% من عليقة لاتقل عن 40% بروتين حسب العمر والحجم وتقسم علي وجبات صغيرة تقدم علي فترات ولابد أن تكون العلائق ثابتة في الماء ولاتذوب لأطول فترة ممكنة</a:t>
            </a:r>
            <a:r>
              <a:rPr lang="en-US" sz="3500" dirty="0" smtClean="0">
                <a:solidFill>
                  <a:srgbClr val="222222"/>
                </a:solidFill>
                <a:effectLst/>
                <a:ea typeface="Times New Roman"/>
                <a:cs typeface="Khalid Art bold"/>
              </a:rPr>
              <a:t>.</a:t>
            </a:r>
            <a:br>
              <a:rPr lang="en-US" sz="3500" dirty="0" smtClean="0">
                <a:solidFill>
                  <a:srgbClr val="222222"/>
                </a:solidFill>
                <a:effectLst/>
                <a:ea typeface="Times New Roman"/>
                <a:cs typeface="Khalid Art bold"/>
              </a:rPr>
            </a:br>
            <a:r>
              <a:rPr lang="en-US" sz="3500" dirty="0" smtClean="0">
                <a:solidFill>
                  <a:srgbClr val="222222"/>
                </a:solidFill>
                <a:effectLst/>
                <a:ea typeface="Times New Roman"/>
                <a:cs typeface="Khalid Art bold"/>
              </a:rPr>
              <a:t/>
            </a:r>
            <a:br>
              <a:rPr lang="en-US" sz="3500" dirty="0" smtClean="0">
                <a:solidFill>
                  <a:srgbClr val="222222"/>
                </a:solidFill>
                <a:effectLst/>
                <a:ea typeface="Times New Roman"/>
                <a:cs typeface="Khalid Art bold"/>
              </a:rPr>
            </a:br>
            <a:r>
              <a:rPr lang="ar-IQ" sz="3500" dirty="0" smtClean="0">
                <a:solidFill>
                  <a:srgbClr val="222222"/>
                </a:solidFill>
                <a:effectLst/>
                <a:ea typeface="Times New Roman"/>
                <a:cs typeface="Khalid Art bold"/>
              </a:rPr>
              <a:t>الروبيان</a:t>
            </a:r>
            <a:r>
              <a:rPr lang="ar-SA" sz="3500" dirty="0" smtClean="0">
                <a:solidFill>
                  <a:srgbClr val="222222"/>
                </a:solidFill>
                <a:effectLst/>
                <a:ea typeface="Times New Roman"/>
                <a:cs typeface="Khalid Art bold"/>
              </a:rPr>
              <a:t> حساس جداً لدرجات البرودة والصقيع فيتعرض للنفوق عند درجة حرارة أقل من 15 درجة مئوية</a:t>
            </a:r>
            <a:r>
              <a:rPr lang="en-US" sz="3500" dirty="0" smtClean="0">
                <a:solidFill>
                  <a:srgbClr val="222222"/>
                </a:solidFill>
                <a:effectLst/>
                <a:ea typeface="Times New Roman"/>
                <a:cs typeface="Khalid Art bold"/>
              </a:rPr>
              <a:t> .</a:t>
            </a:r>
            <a:br>
              <a:rPr lang="en-US" sz="3500" dirty="0" smtClean="0">
                <a:solidFill>
                  <a:srgbClr val="222222"/>
                </a:solidFill>
                <a:effectLst/>
                <a:ea typeface="Times New Roman"/>
                <a:cs typeface="Khalid Art bold"/>
              </a:rPr>
            </a:br>
            <a:r>
              <a:rPr lang="en-US" sz="3500" dirty="0" smtClean="0">
                <a:solidFill>
                  <a:srgbClr val="222222"/>
                </a:solidFill>
                <a:effectLst/>
                <a:ea typeface="Times New Roman"/>
                <a:cs typeface="Khalid Art bold"/>
              </a:rPr>
              <a:t/>
            </a:r>
            <a:br>
              <a:rPr lang="en-US" sz="3500" dirty="0" smtClean="0">
                <a:solidFill>
                  <a:srgbClr val="222222"/>
                </a:solidFill>
                <a:effectLst/>
                <a:ea typeface="Times New Roman"/>
                <a:cs typeface="Khalid Art bold"/>
              </a:rPr>
            </a:br>
            <a:r>
              <a:rPr lang="ar-SA" sz="3500" dirty="0" smtClean="0">
                <a:solidFill>
                  <a:srgbClr val="222222"/>
                </a:solidFill>
                <a:effectLst/>
                <a:ea typeface="Times New Roman"/>
                <a:cs typeface="Khalid Art bold"/>
              </a:rPr>
              <a:t>يتحسس </a:t>
            </a:r>
            <a:r>
              <a:rPr lang="ar-IQ" sz="3500" dirty="0" smtClean="0">
                <a:solidFill>
                  <a:srgbClr val="222222"/>
                </a:solidFill>
                <a:effectLst/>
                <a:ea typeface="Times New Roman"/>
                <a:cs typeface="Khalid Art bold"/>
              </a:rPr>
              <a:t>الروبيان</a:t>
            </a:r>
            <a:r>
              <a:rPr lang="ar-SA" sz="3500" dirty="0" smtClean="0">
                <a:solidFill>
                  <a:srgbClr val="222222"/>
                </a:solidFill>
                <a:effectLst/>
                <a:ea typeface="Times New Roman"/>
                <a:cs typeface="Khalid Art bold"/>
              </a:rPr>
              <a:t> غذاءه عن طريق قرون الاستشعار الموجودة في مقدمة جسمه ويستخدم الأرجل في إلتهام الطعام</a:t>
            </a:r>
            <a:r>
              <a:rPr lang="en-US" sz="3500" dirty="0" smtClean="0">
                <a:solidFill>
                  <a:srgbClr val="222222"/>
                </a:solidFill>
                <a:effectLst/>
                <a:ea typeface="Times New Roman"/>
                <a:cs typeface="Khalid Art bold"/>
              </a:rPr>
              <a:t> .</a:t>
            </a:r>
            <a:endParaRPr lang="en-US" sz="3500" dirty="0">
              <a:ea typeface="Calibri"/>
              <a:cs typeface="Arial"/>
            </a:endParaRPr>
          </a:p>
          <a:p>
            <a:endParaRPr lang="en-US" dirty="0"/>
          </a:p>
        </p:txBody>
      </p:sp>
    </p:spTree>
    <p:extLst>
      <p:ext uri="{BB962C8B-B14F-4D97-AF65-F5344CB8AC3E}">
        <p14:creationId xmlns:p14="http://schemas.microsoft.com/office/powerpoint/2010/main" val="42475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781800"/>
          </a:xfrm>
        </p:spPr>
        <p:txBody>
          <a:bodyPr>
            <a:noAutofit/>
          </a:bodyPr>
          <a:lstStyle/>
          <a:p>
            <a:pPr algn="justLow" rtl="1"/>
            <a:r>
              <a:rPr lang="en-US" sz="3600" dirty="0" smtClean="0">
                <a:solidFill>
                  <a:schemeClr val="accent1"/>
                </a:solidFill>
                <a:effectLst/>
                <a:ea typeface="Times New Roman"/>
                <a:cs typeface="Khalid Art bold"/>
              </a:rPr>
              <a:t> </a:t>
            </a:r>
            <a:r>
              <a:rPr lang="ar-SA" sz="3600" b="1" dirty="0" smtClean="0">
                <a:solidFill>
                  <a:schemeClr val="accent1"/>
                </a:solidFill>
                <a:effectLst/>
                <a:ea typeface="Times New Roman"/>
                <a:cs typeface="Khalid Art bold"/>
              </a:rPr>
              <a:t>التركيب العام لجسم </a:t>
            </a:r>
            <a:r>
              <a:rPr lang="ar-IQ" sz="3600" b="1" dirty="0" smtClean="0">
                <a:solidFill>
                  <a:schemeClr val="accent1"/>
                </a:solidFill>
                <a:effectLst/>
                <a:ea typeface="Times New Roman"/>
                <a:cs typeface="Khalid Art bold"/>
              </a:rPr>
              <a:t>الروبيان</a:t>
            </a:r>
            <a:r>
              <a:rPr lang="en-US" sz="3600" b="1" dirty="0" smtClean="0">
                <a:solidFill>
                  <a:srgbClr val="222222"/>
                </a:solidFill>
                <a:effectLst/>
                <a:ea typeface="Times New Roman"/>
                <a:cs typeface="Khalid Art bold"/>
              </a:rPr>
              <a:t/>
            </a:r>
            <a:br>
              <a:rPr lang="en-US" sz="3600" b="1" dirty="0" smtClean="0">
                <a:solidFill>
                  <a:srgbClr val="222222"/>
                </a:solidFill>
                <a:effectLst/>
                <a:ea typeface="Times New Roman"/>
                <a:cs typeface="Khalid Art bold"/>
              </a:rPr>
            </a:br>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r>
              <a:rPr lang="ar-SA" sz="3600" dirty="0" smtClean="0">
                <a:solidFill>
                  <a:srgbClr val="222222"/>
                </a:solidFill>
                <a:effectLst/>
                <a:ea typeface="Times New Roman"/>
                <a:cs typeface="Khalid Art bold"/>
              </a:rPr>
              <a:t>يتركب جسم </a:t>
            </a:r>
            <a:r>
              <a:rPr lang="ar-IQ" sz="3600" dirty="0" smtClean="0">
                <a:solidFill>
                  <a:srgbClr val="222222"/>
                </a:solidFill>
                <a:effectLst/>
                <a:ea typeface="Times New Roman"/>
                <a:cs typeface="Khalid Art bold"/>
              </a:rPr>
              <a:t>الروبيان</a:t>
            </a:r>
            <a:r>
              <a:rPr lang="ar-SA" sz="3600" dirty="0" smtClean="0">
                <a:solidFill>
                  <a:srgbClr val="222222"/>
                </a:solidFill>
                <a:effectLst/>
                <a:ea typeface="Times New Roman"/>
                <a:cs typeface="Khalid Art bold"/>
              </a:rPr>
              <a:t> من الآتي</a:t>
            </a:r>
            <a:r>
              <a:rPr lang="ar-IQ" sz="3600" dirty="0" smtClean="0">
                <a:solidFill>
                  <a:srgbClr val="222222"/>
                </a:solidFill>
                <a:effectLst/>
                <a:ea typeface="Times New Roman"/>
                <a:cs typeface="Khalid Art bold"/>
              </a:rPr>
              <a:t>:</a:t>
            </a:r>
            <a:endParaRPr lang="ar-IQ" sz="3600" dirty="0">
              <a:solidFill>
                <a:srgbClr val="222222"/>
              </a:solidFill>
              <a:ea typeface="Times New Roman"/>
              <a:cs typeface="Khalid Art bold"/>
            </a:endParaRPr>
          </a:p>
          <a:p>
            <a:pPr algn="justLow" rtl="1"/>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r>
              <a:rPr lang="en-US" sz="3600" dirty="0" smtClean="0">
                <a:solidFill>
                  <a:srgbClr val="222222"/>
                </a:solidFill>
                <a:ea typeface="Times New Roman"/>
                <a:cs typeface="Khalid Art bold"/>
              </a:rPr>
              <a:t>-</a:t>
            </a:r>
            <a:r>
              <a:rPr lang="en-US" sz="3600" dirty="0" smtClean="0">
                <a:solidFill>
                  <a:srgbClr val="222222"/>
                </a:solidFill>
                <a:effectLst/>
                <a:ea typeface="Times New Roman"/>
                <a:cs typeface="Khalid Art bold"/>
              </a:rPr>
              <a:t>1 </a:t>
            </a:r>
            <a:r>
              <a:rPr lang="ar-IQ" sz="3600" dirty="0" smtClean="0">
                <a:solidFill>
                  <a:srgbClr val="222222"/>
                </a:solidFill>
                <a:effectLst/>
                <a:ea typeface="Times New Roman"/>
                <a:cs typeface="Khalid Art bold"/>
              </a:rPr>
              <a:t> </a:t>
            </a:r>
            <a:r>
              <a:rPr lang="ar-SA" sz="3600" dirty="0" smtClean="0">
                <a:solidFill>
                  <a:srgbClr val="222222"/>
                </a:solidFill>
                <a:effectLst/>
                <a:ea typeface="Times New Roman"/>
                <a:cs typeface="Khalid Art bold"/>
              </a:rPr>
              <a:t>المنطقة الرأس صدرية : وهي عبارة عن منطقة الرأس والصدر ملتحمتان ليكونا منطقة واحدة – والرأس بها عينان محمولتان علي ساقين متحركتين</a:t>
            </a:r>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r>
              <a:rPr lang="en-US" sz="3600" dirty="0" smtClean="0">
                <a:solidFill>
                  <a:srgbClr val="222222"/>
                </a:solidFill>
                <a:effectLst/>
                <a:ea typeface="Times New Roman"/>
                <a:cs typeface="Khalid Art bold"/>
              </a:rPr>
              <a:t>-2</a:t>
            </a:r>
            <a:r>
              <a:rPr lang="ar-IQ" sz="3600" dirty="0" smtClean="0">
                <a:solidFill>
                  <a:srgbClr val="222222"/>
                </a:solidFill>
                <a:effectLst/>
                <a:ea typeface="Times New Roman"/>
                <a:cs typeface="Khalid Art bold"/>
              </a:rPr>
              <a:t> </a:t>
            </a:r>
            <a:r>
              <a:rPr lang="ar-SA" sz="3600" dirty="0" smtClean="0">
                <a:solidFill>
                  <a:srgbClr val="222222"/>
                </a:solidFill>
                <a:effectLst/>
                <a:ea typeface="Times New Roman"/>
                <a:cs typeface="Khalid Art bold"/>
              </a:rPr>
              <a:t>منطقة البطن : وهي عبارة عن مستطيل ممتد تنتهي بجزء منبسط يسمي مروحة الذيل</a:t>
            </a:r>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r>
              <a:rPr lang="en-US" sz="3600" dirty="0" smtClean="0">
                <a:solidFill>
                  <a:srgbClr val="222222"/>
                </a:solidFill>
                <a:effectLst/>
                <a:ea typeface="Times New Roman"/>
                <a:cs typeface="Khalid Art bold"/>
              </a:rPr>
              <a:t/>
            </a:r>
            <a:br>
              <a:rPr lang="en-US" sz="3600" dirty="0" smtClean="0">
                <a:solidFill>
                  <a:srgbClr val="222222"/>
                </a:solidFill>
                <a:effectLst/>
                <a:ea typeface="Times New Roman"/>
                <a:cs typeface="Khalid Art bold"/>
              </a:rPr>
            </a:br>
            <a:endParaRPr lang="en-US" sz="3600" dirty="0"/>
          </a:p>
        </p:txBody>
      </p:sp>
    </p:spTree>
    <p:extLst>
      <p:ext uri="{BB962C8B-B14F-4D97-AF65-F5344CB8AC3E}">
        <p14:creationId xmlns:p14="http://schemas.microsoft.com/office/powerpoint/2010/main" val="3690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248400"/>
          </a:xfrm>
        </p:spPr>
        <p:txBody>
          <a:bodyPr>
            <a:normAutofit/>
          </a:bodyPr>
          <a:lstStyle/>
          <a:p>
            <a:pPr algn="justLow" rtl="1"/>
            <a:r>
              <a:rPr lang="en-US" sz="3600" dirty="0">
                <a:solidFill>
                  <a:srgbClr val="222222"/>
                </a:solidFill>
                <a:ea typeface="Times New Roman"/>
                <a:cs typeface="Khalid Art bold"/>
              </a:rPr>
              <a:t>3 </a:t>
            </a:r>
            <a:r>
              <a:rPr lang="ar-IQ" sz="3600" dirty="0" smtClean="0">
                <a:solidFill>
                  <a:srgbClr val="222222"/>
                </a:solidFill>
                <a:ea typeface="Times New Roman"/>
                <a:cs typeface="Khalid Art bold"/>
              </a:rPr>
              <a:t>-</a:t>
            </a:r>
            <a:r>
              <a:rPr lang="ar-SA" sz="3600" dirty="0" smtClean="0">
                <a:solidFill>
                  <a:srgbClr val="222222"/>
                </a:solidFill>
                <a:ea typeface="Times New Roman"/>
                <a:cs typeface="Khalid Art bold"/>
              </a:rPr>
              <a:t>الجذع </a:t>
            </a:r>
            <a:r>
              <a:rPr lang="ar-SA" sz="3600" dirty="0">
                <a:solidFill>
                  <a:srgbClr val="222222"/>
                </a:solidFill>
                <a:ea typeface="Times New Roman"/>
                <a:cs typeface="Khalid Art bold"/>
              </a:rPr>
              <a:t>: ويغطي الجسم هيكل خارجي كيتيني </a:t>
            </a:r>
            <a:r>
              <a:rPr lang="ar-IQ" sz="3600" dirty="0" smtClean="0">
                <a:solidFill>
                  <a:srgbClr val="222222"/>
                </a:solidFill>
                <a:ea typeface="Times New Roman"/>
                <a:cs typeface="Khalid Art bold"/>
              </a:rPr>
              <a:t>ال</a:t>
            </a:r>
            <a:r>
              <a:rPr lang="ar-SA" sz="3600" dirty="0" smtClean="0">
                <a:solidFill>
                  <a:srgbClr val="222222"/>
                </a:solidFill>
                <a:ea typeface="Times New Roman"/>
                <a:cs typeface="Khalid Art bold"/>
              </a:rPr>
              <a:t>صلب </a:t>
            </a:r>
            <a:r>
              <a:rPr lang="ar-SA" sz="3600" dirty="0">
                <a:solidFill>
                  <a:srgbClr val="222222"/>
                </a:solidFill>
                <a:ea typeface="Times New Roman"/>
                <a:cs typeface="Khalid Art bold"/>
              </a:rPr>
              <a:t>يتغير مع كل عملية انسلاخ نتيجة لزيادة </a:t>
            </a:r>
            <a:r>
              <a:rPr lang="ar-IQ" sz="3600" dirty="0" smtClean="0">
                <a:solidFill>
                  <a:srgbClr val="222222"/>
                </a:solidFill>
                <a:ea typeface="Times New Roman"/>
                <a:cs typeface="Khalid Art bold"/>
              </a:rPr>
              <a:t>النمو</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9067800" cy="47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610600" cy="6096000"/>
          </a:xfrm>
        </p:spPr>
        <p:txBody>
          <a:bodyPr>
            <a:normAutofit/>
          </a:bodyPr>
          <a:lstStyle/>
          <a:p>
            <a:pPr lvl="0" algn="justLow"/>
            <a:r>
              <a:rPr lang="ar-SA" sz="5000" u="sng" dirty="0">
                <a:solidFill>
                  <a:srgbClr val="335599"/>
                </a:solidFill>
                <a:latin typeface="Arabic Transparent"/>
                <a:ea typeface="Times New Roman"/>
                <a:cs typeface="Khalid Art bold"/>
                <a:hlinkClick r:id="rId2"/>
              </a:rPr>
              <a:t>دورة حياة </a:t>
            </a:r>
            <a:r>
              <a:rPr lang="ar-IQ" sz="5000" u="sng" dirty="0">
                <a:solidFill>
                  <a:srgbClr val="335599"/>
                </a:solidFill>
                <a:latin typeface="Arabic Transparent"/>
                <a:ea typeface="Times New Roman"/>
                <a:cs typeface="Khalid Art bold"/>
                <a:hlinkClick r:id="rId2"/>
              </a:rPr>
              <a:t>روبيان</a:t>
            </a:r>
            <a:r>
              <a:rPr lang="ar-SA" sz="5000" u="sng" dirty="0">
                <a:solidFill>
                  <a:srgbClr val="335599"/>
                </a:solidFill>
                <a:latin typeface="Arabic Transparent"/>
                <a:ea typeface="Times New Roman"/>
                <a:cs typeface="Khalid Art bold"/>
                <a:hlinkClick r:id="rId2"/>
              </a:rPr>
              <a:t> المياه العذبة</a:t>
            </a:r>
            <a:r>
              <a:rPr lang="en-US" sz="5000" dirty="0">
                <a:solidFill>
                  <a:srgbClr val="222222"/>
                </a:solidFill>
                <a:latin typeface="Arabic Transparent"/>
                <a:ea typeface="Times New Roman"/>
                <a:cs typeface="Khalid Art bold"/>
              </a:rPr>
              <a:t> </a:t>
            </a:r>
            <a:r>
              <a:rPr lang="en-US" sz="2500" dirty="0">
                <a:solidFill>
                  <a:srgbClr val="222222"/>
                </a:solidFill>
                <a:latin typeface="Arabic Transparent"/>
                <a:ea typeface="Times New Roman"/>
                <a:cs typeface="Khalid Art bold"/>
              </a:rPr>
              <a:t/>
            </a:r>
            <a:br>
              <a:rPr lang="en-US" sz="2500" dirty="0">
                <a:solidFill>
                  <a:srgbClr val="222222"/>
                </a:solidFill>
                <a:latin typeface="Arabic Transparent"/>
                <a:ea typeface="Times New Roman"/>
                <a:cs typeface="Khalid Art bold"/>
              </a:rPr>
            </a:br>
            <a:r>
              <a:rPr lang="en-US" sz="2500" dirty="0">
                <a:solidFill>
                  <a:srgbClr val="222222"/>
                </a:solidFill>
                <a:latin typeface="Arabic Transparent"/>
                <a:ea typeface="Times New Roman"/>
                <a:cs typeface="Khalid Art bold"/>
              </a:rPr>
              <a:t/>
            </a:r>
            <a:br>
              <a:rPr lang="en-US" sz="2500" dirty="0">
                <a:solidFill>
                  <a:srgbClr val="222222"/>
                </a:solidFill>
                <a:latin typeface="Arabic Transparent"/>
                <a:ea typeface="Times New Roman"/>
                <a:cs typeface="Khalid Art bold"/>
              </a:rPr>
            </a:br>
            <a:r>
              <a:rPr lang="ar-SA" sz="3700" dirty="0">
                <a:solidFill>
                  <a:srgbClr val="222222"/>
                </a:solidFill>
                <a:latin typeface="Arabic Transparent"/>
                <a:ea typeface="Times New Roman"/>
                <a:cs typeface="Khalid Art bold"/>
              </a:rPr>
              <a:t>يميز الجنسين في </a:t>
            </a:r>
            <a:r>
              <a:rPr lang="ar-IQ" sz="3700" dirty="0">
                <a:solidFill>
                  <a:srgbClr val="222222"/>
                </a:solidFill>
                <a:latin typeface="Arabic Transparent"/>
                <a:ea typeface="Times New Roman"/>
                <a:cs typeface="Khalid Art bold"/>
              </a:rPr>
              <a:t>الروبيان</a:t>
            </a:r>
            <a:r>
              <a:rPr lang="ar-SA" sz="3700" dirty="0">
                <a:solidFill>
                  <a:srgbClr val="222222"/>
                </a:solidFill>
                <a:latin typeface="Arabic Transparent"/>
                <a:ea typeface="Times New Roman"/>
                <a:cs typeface="Khalid Art bold"/>
              </a:rPr>
              <a:t> من الخارج طرفيهما التناسليين المختلفين حيث أن الفتحات التناسلية للذكر توجد عند قاعدة أرجل المشي الخامسة وعند الإناث عند قاعدة أرجل المشي الثالثة . </a:t>
            </a:r>
            <a:r>
              <a:rPr lang="en-US" sz="3700" dirty="0">
                <a:solidFill>
                  <a:srgbClr val="222222"/>
                </a:solidFill>
                <a:ea typeface="Times New Roman"/>
                <a:cs typeface="Khalid Art bold"/>
              </a:rPr>
              <a:t/>
            </a:r>
            <a:br>
              <a:rPr lang="en-US" sz="3700" dirty="0">
                <a:solidFill>
                  <a:srgbClr val="222222"/>
                </a:solidFill>
                <a:ea typeface="Times New Roman"/>
                <a:cs typeface="Khalid Art bold"/>
              </a:rPr>
            </a:br>
            <a:r>
              <a:rPr lang="en-US" sz="3700" dirty="0">
                <a:solidFill>
                  <a:srgbClr val="222222"/>
                </a:solidFill>
                <a:ea typeface="Times New Roman"/>
                <a:cs typeface="Khalid Art bold"/>
              </a:rPr>
              <a:t/>
            </a:r>
            <a:br>
              <a:rPr lang="en-US" sz="3700" dirty="0">
                <a:solidFill>
                  <a:srgbClr val="222222"/>
                </a:solidFill>
                <a:ea typeface="Times New Roman"/>
                <a:cs typeface="Khalid Art bold"/>
              </a:rPr>
            </a:br>
            <a:endParaRPr lang="en-US" sz="3700" dirty="0">
              <a:solidFill>
                <a:prstClr val="black">
                  <a:tint val="75000"/>
                </a:prstClr>
              </a:solidFill>
            </a:endParaRPr>
          </a:p>
          <a:p>
            <a:pPr algn="justLow" rtl="1"/>
            <a:endParaRPr lang="en-US" dirty="0"/>
          </a:p>
        </p:txBody>
      </p:sp>
    </p:spTree>
    <p:extLst>
      <p:ext uri="{BB962C8B-B14F-4D97-AF65-F5344CB8AC3E}">
        <p14:creationId xmlns:p14="http://schemas.microsoft.com/office/powerpoint/2010/main" val="19617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154</TotalTime>
  <Words>418</Words>
  <Application>Microsoft Office PowerPoint</Application>
  <PresentationFormat>On-screen Show (4:3)</PresentationFormat>
  <Paragraphs>31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24</cp:revision>
  <dcterms:created xsi:type="dcterms:W3CDTF">2024-01-04T07:23:06Z</dcterms:created>
  <dcterms:modified xsi:type="dcterms:W3CDTF">2024-01-30T08:01:02Z</dcterms:modified>
</cp:coreProperties>
</file>